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utura" panose="020B0602020204020303" pitchFamily="34" charset="-79"/>
      <p:regular r:id="rId15"/>
    </p:embeddedFont>
    <p:embeddedFont>
      <p:font typeface="Futura Bold" panose="020B0602020204020303" pitchFamily="34" charset="-79"/>
      <p:regular r:id="rId16"/>
      <p:italic r:id="rId17"/>
      <p:boldItalic r:id="rId18"/>
    </p:embeddedFont>
    <p:embeddedFont>
      <p:font typeface="Glacial Indifference Bold" pitchFamily="2" charset="0"/>
      <p:regular r:id="rId19"/>
      <p:bold r:id="rId20"/>
    </p:embeddedFont>
    <p:embeddedFont>
      <p:font typeface="Glacial Indifference Bold Italics" pitchFamily="2" charset="0"/>
      <p:regular r:id="rId21"/>
      <p:bold r:id="rId22"/>
      <p:italic r:id="rId23"/>
      <p:boldItalic r:id="rId24"/>
    </p:embeddedFont>
    <p:embeddedFont>
      <p:font typeface="Inter Bold" panose="020B08020300000000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72" d="100"/>
          <a:sy n="72" d="100"/>
        </p:scale>
        <p:origin x="7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370" y="792370"/>
            <a:ext cx="472661" cy="4726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7364075" y="6915141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3756206" y="-514350"/>
            <a:ext cx="6163724" cy="3086100"/>
            <a:chOff x="0" y="0"/>
            <a:chExt cx="162336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3368" cy="812800"/>
            </a:xfrm>
            <a:custGeom>
              <a:avLst/>
              <a:gdLst/>
              <a:ahLst/>
              <a:cxnLst/>
              <a:rect l="l" t="t" r="r" b="b"/>
              <a:pathLst>
                <a:path w="1623368" h="812800">
                  <a:moveTo>
                    <a:pt x="0" y="0"/>
                  </a:moveTo>
                  <a:lnTo>
                    <a:pt x="1623368" y="0"/>
                  </a:lnTo>
                  <a:lnTo>
                    <a:pt x="162336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2336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82136" y="8362283"/>
            <a:ext cx="7059741" cy="3086100"/>
            <a:chOff x="0" y="0"/>
            <a:chExt cx="185935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9356" cy="812800"/>
            </a:xfrm>
            <a:custGeom>
              <a:avLst/>
              <a:gdLst/>
              <a:ahLst/>
              <a:cxnLst/>
              <a:rect l="l" t="t" r="r" b="b"/>
              <a:pathLst>
                <a:path w="1859356" h="812800">
                  <a:moveTo>
                    <a:pt x="0" y="0"/>
                  </a:moveTo>
                  <a:lnTo>
                    <a:pt x="1859356" y="0"/>
                  </a:lnTo>
                  <a:lnTo>
                    <a:pt x="18593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5935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71519" y="3012727"/>
            <a:ext cx="14744962" cy="30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79"/>
              </a:lnSpc>
            </a:pPr>
            <a:r>
              <a:rPr lang="en-US" sz="10508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METHODOLOGY &amp; DESIGN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1519" y="6260447"/>
            <a:ext cx="14744962" cy="6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64"/>
              </a:lnSpc>
            </a:pPr>
            <a:r>
              <a:rPr lang="en-US" sz="3474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Emma Leach T00683129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04281" y="8872110"/>
            <a:ext cx="4460189" cy="6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77"/>
              </a:lnSpc>
              <a:spcBef>
                <a:spcPct val="0"/>
              </a:spcBef>
            </a:pPr>
            <a:r>
              <a:rPr lang="en-US" sz="3341">
                <a:solidFill>
                  <a:srgbClr val="465739"/>
                </a:solidFill>
                <a:latin typeface="Futura"/>
                <a:ea typeface="Futura"/>
                <a:cs typeface="Futura"/>
                <a:sym typeface="Futura"/>
              </a:rPr>
              <a:t>TMGT 4020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-514350"/>
            <a:ext cx="7554533" cy="11734612"/>
            <a:chOff x="0" y="0"/>
            <a:chExt cx="1989671" cy="30905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9671" cy="3090597"/>
            </a:xfrm>
            <a:custGeom>
              <a:avLst/>
              <a:gdLst/>
              <a:ahLst/>
              <a:cxnLst/>
              <a:rect l="l" t="t" r="r" b="b"/>
              <a:pathLst>
                <a:path w="1989671" h="3090597">
                  <a:moveTo>
                    <a:pt x="0" y="0"/>
                  </a:moveTo>
                  <a:lnTo>
                    <a:pt x="1989671" y="0"/>
                  </a:lnTo>
                  <a:lnTo>
                    <a:pt x="1989671" y="3090597"/>
                  </a:lnTo>
                  <a:lnTo>
                    <a:pt x="0" y="3090597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89671" cy="3138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22970" y="792370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79920" y="83878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2345971"/>
            <a:ext cx="18799848" cy="544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11"/>
              </a:lnSpc>
              <a:spcBef>
                <a:spcPct val="0"/>
              </a:spcBef>
            </a:pPr>
            <a:r>
              <a:rPr lang="en-US" sz="7722" b="1">
                <a:solidFill>
                  <a:srgbClr val="465739"/>
                </a:solidFill>
                <a:latin typeface="Inter Bold"/>
                <a:ea typeface="Inter Bold"/>
                <a:cs typeface="Inter Bold"/>
                <a:sym typeface="Inter Bold"/>
              </a:rPr>
              <a:t>How does planned tourism-related consumer behaviour among study abroad students change before, during, and after study abroad?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1361" y="-2496160"/>
            <a:ext cx="15656483" cy="156564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22970" y="792370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52748" y="2728928"/>
            <a:ext cx="4632607" cy="8356101"/>
            <a:chOff x="0" y="0"/>
            <a:chExt cx="717712" cy="12945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712" cy="1294579"/>
            </a:xfrm>
            <a:custGeom>
              <a:avLst/>
              <a:gdLst/>
              <a:ahLst/>
              <a:cxnLst/>
              <a:rect l="l" t="t" r="r" b="b"/>
              <a:pathLst>
                <a:path w="717712" h="1294579">
                  <a:moveTo>
                    <a:pt x="0" y="0"/>
                  </a:moveTo>
                  <a:lnTo>
                    <a:pt x="717712" y="0"/>
                  </a:lnTo>
                  <a:lnTo>
                    <a:pt x="717712" y="1294579"/>
                  </a:lnTo>
                  <a:lnTo>
                    <a:pt x="0" y="1294579"/>
                  </a:lnTo>
                  <a:close/>
                </a:path>
              </a:pathLst>
            </a:custGeom>
            <a:blipFill>
              <a:blip r:embed="rId2"/>
              <a:stretch>
                <a:fillRect l="-10179" r="-1017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095970" y="3987430"/>
            <a:ext cx="5906943" cy="66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26"/>
              </a:lnSpc>
              <a:spcBef>
                <a:spcPct val="0"/>
              </a:spcBef>
            </a:pPr>
            <a:r>
              <a:rPr lang="en-US" sz="3519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Methodology: QUALITATIVE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33442" y="5208256"/>
            <a:ext cx="5586101" cy="218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842" lvl="1" indent="-325921" algn="l">
              <a:lnSpc>
                <a:spcPts val="4226"/>
              </a:lnSpc>
              <a:buFont typeface="Arial"/>
              <a:buChar char="•"/>
            </a:pPr>
            <a:r>
              <a:rPr lang="en-US" sz="30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Exploratory focus</a:t>
            </a:r>
          </a:p>
          <a:p>
            <a:pPr marL="651842" lvl="1" indent="-325921" algn="l">
              <a:lnSpc>
                <a:spcPts val="4226"/>
              </a:lnSpc>
              <a:buFont typeface="Arial"/>
              <a:buChar char="•"/>
            </a:pPr>
            <a:r>
              <a:rPr lang="en-US" sz="30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Behavioural change across time</a:t>
            </a:r>
          </a:p>
          <a:p>
            <a:pPr marL="651842" lvl="1" indent="-325921" algn="l">
              <a:lnSpc>
                <a:spcPts val="4226"/>
              </a:lnSpc>
              <a:buFont typeface="Arial"/>
              <a:buChar char="•"/>
            </a:pPr>
            <a:r>
              <a:rPr lang="en-US" sz="30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Semi-structured interviews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493" y="2090603"/>
            <a:ext cx="11509628" cy="16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Research Approach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1615122" y="8322576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2125" y="1315123"/>
            <a:ext cx="4477296" cy="1094030"/>
            <a:chOff x="0" y="0"/>
            <a:chExt cx="1179205" cy="2881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79205" cy="36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72"/>
                </a:lnSpc>
              </a:pPr>
              <a:r>
                <a:rPr lang="en-US" sz="4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Participants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52125" y="3938245"/>
            <a:ext cx="4477296" cy="1094030"/>
            <a:chOff x="0" y="0"/>
            <a:chExt cx="1179205" cy="2881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179205" cy="36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72"/>
                </a:lnSpc>
              </a:pPr>
              <a:r>
                <a:rPr lang="en-US" sz="40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Sample Size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52125" y="7009043"/>
            <a:ext cx="4477296" cy="1094030"/>
            <a:chOff x="0" y="0"/>
            <a:chExt cx="1179205" cy="2881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9205" cy="288140"/>
            </a:xfrm>
            <a:custGeom>
              <a:avLst/>
              <a:gdLst/>
              <a:ahLst/>
              <a:cxnLst/>
              <a:rect l="l" t="t" r="r" b="b"/>
              <a:pathLst>
                <a:path w="1179205" h="288140">
                  <a:moveTo>
                    <a:pt x="0" y="0"/>
                  </a:moveTo>
                  <a:lnTo>
                    <a:pt x="1179205" y="0"/>
                  </a:lnTo>
                  <a:lnTo>
                    <a:pt x="1179205" y="288140"/>
                  </a:lnTo>
                  <a:lnTo>
                    <a:pt x="0" y="288140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1179205" cy="373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32"/>
                </a:lnSpc>
              </a:pPr>
              <a:r>
                <a:rPr lang="en-US" sz="3951" b="1" i="1">
                  <a:solidFill>
                    <a:srgbClr val="000000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Sampling Strategy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12029420" y="1862138"/>
            <a:ext cx="636116" cy="0"/>
          </a:xfrm>
          <a:prstGeom prst="line">
            <a:avLst/>
          </a:prstGeom>
          <a:ln w="38100" cap="flat">
            <a:solidFill>
              <a:srgbClr val="465739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>
            <a:off x="12029420" y="4485260"/>
            <a:ext cx="636116" cy="0"/>
          </a:xfrm>
          <a:prstGeom prst="line">
            <a:avLst/>
          </a:prstGeom>
          <a:ln w="38100" cap="flat">
            <a:solidFill>
              <a:srgbClr val="465739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12029420" y="7556058"/>
            <a:ext cx="636116" cy="0"/>
          </a:xfrm>
          <a:prstGeom prst="line">
            <a:avLst/>
          </a:prstGeom>
          <a:ln w="38100" cap="flat">
            <a:solidFill>
              <a:srgbClr val="465739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4" name="Group 14"/>
          <p:cNvGrpSpPr/>
          <p:nvPr/>
        </p:nvGrpSpPr>
        <p:grpSpPr>
          <a:xfrm>
            <a:off x="563137" y="-247664"/>
            <a:ext cx="6584375" cy="11174045"/>
            <a:chOff x="0" y="0"/>
            <a:chExt cx="1734156" cy="29429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34156" cy="2942958"/>
            </a:xfrm>
            <a:custGeom>
              <a:avLst/>
              <a:gdLst/>
              <a:ahLst/>
              <a:cxnLst/>
              <a:rect l="l" t="t" r="r" b="b"/>
              <a:pathLst>
                <a:path w="1734156" h="2942958">
                  <a:moveTo>
                    <a:pt x="0" y="0"/>
                  </a:moveTo>
                  <a:lnTo>
                    <a:pt x="1734156" y="0"/>
                  </a:lnTo>
                  <a:lnTo>
                    <a:pt x="1734156" y="2942958"/>
                  </a:lnTo>
                  <a:lnTo>
                    <a:pt x="0" y="2942958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734156" cy="29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93612" y="2819033"/>
            <a:ext cx="6523425" cy="315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71"/>
              </a:lnSpc>
              <a:spcBef>
                <a:spcPct val="0"/>
              </a:spcBef>
            </a:pPr>
            <a:r>
              <a:rPr lang="en-US" sz="905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Participants &amp; Sampling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65429" y="1181086"/>
            <a:ext cx="5182668" cy="163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Canadian students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Enrolled at BC universities 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Completed study abroad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65429" y="4179333"/>
            <a:ext cx="4968774" cy="57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10 -15 participants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65429" y="7213618"/>
            <a:ext cx="4968774" cy="57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Email for volunteers</a:t>
            </a:r>
          </a:p>
        </p:txBody>
      </p:sp>
      <p:grpSp>
        <p:nvGrpSpPr>
          <p:cNvPr id="21" name="Group 21"/>
          <p:cNvGrpSpPr/>
          <p:nvPr/>
        </p:nvGrpSpPr>
        <p:grpSpPr>
          <a:xfrm rot="-5400000">
            <a:off x="1028700" y="9163260"/>
            <a:ext cx="472661" cy="47266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1361" y="-2496160"/>
            <a:ext cx="15656483" cy="156564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22970" y="792370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52748" y="2728928"/>
            <a:ext cx="4632607" cy="8356101"/>
            <a:chOff x="0" y="0"/>
            <a:chExt cx="717712" cy="12945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712" cy="1294579"/>
            </a:xfrm>
            <a:custGeom>
              <a:avLst/>
              <a:gdLst/>
              <a:ahLst/>
              <a:cxnLst/>
              <a:rect l="l" t="t" r="r" b="b"/>
              <a:pathLst>
                <a:path w="717712" h="1294579">
                  <a:moveTo>
                    <a:pt x="0" y="0"/>
                  </a:moveTo>
                  <a:lnTo>
                    <a:pt x="717712" y="0"/>
                  </a:lnTo>
                  <a:lnTo>
                    <a:pt x="717712" y="1294579"/>
                  </a:lnTo>
                  <a:lnTo>
                    <a:pt x="0" y="1294579"/>
                  </a:lnTo>
                  <a:close/>
                </a:path>
              </a:pathLst>
            </a:custGeom>
            <a:blipFill>
              <a:blip r:embed="rId2"/>
              <a:stretch>
                <a:fillRect l="-10179" r="-10179"/>
              </a:stretch>
            </a:blipFill>
          </p:spPr>
        </p:sp>
      </p:grpSp>
      <p:sp>
        <p:nvSpPr>
          <p:cNvPr id="10" name="AutoShape 10"/>
          <p:cNvSpPr/>
          <p:nvPr/>
        </p:nvSpPr>
        <p:spPr>
          <a:xfrm>
            <a:off x="11615122" y="8322576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249937" y="4435454"/>
            <a:ext cx="7894063" cy="66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26"/>
              </a:lnSpc>
              <a:spcBef>
                <a:spcPct val="0"/>
              </a:spcBef>
            </a:pPr>
            <a:r>
              <a:rPr lang="en-US" sz="3519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Method: SEMI-STRUCTURED INTERVIEWS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1497" y="5806596"/>
            <a:ext cx="7430943" cy="164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842" lvl="1" indent="-325921" algn="l">
              <a:lnSpc>
                <a:spcPts val="4226"/>
              </a:lnSpc>
              <a:buFont typeface="Arial"/>
              <a:buChar char="•"/>
            </a:pPr>
            <a:r>
              <a:rPr lang="en-US" sz="30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Open-ended format</a:t>
            </a:r>
          </a:p>
          <a:p>
            <a:pPr marL="651842" lvl="1" indent="-325921" algn="l">
              <a:lnSpc>
                <a:spcPts val="4226"/>
              </a:lnSpc>
              <a:buFont typeface="Arial"/>
              <a:buChar char="•"/>
            </a:pPr>
            <a:r>
              <a:rPr lang="en-US" sz="30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Set of questions to help guide interview</a:t>
            </a:r>
          </a:p>
          <a:p>
            <a:pPr marL="651842" lvl="1" indent="-325921" algn="l">
              <a:lnSpc>
                <a:spcPts val="4226"/>
              </a:lnSpc>
              <a:buFont typeface="Arial"/>
              <a:buChar char="•"/>
            </a:pPr>
            <a:r>
              <a:rPr lang="en-US" sz="30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Recorded and transcribed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5885" y="2317352"/>
            <a:ext cx="9691523" cy="170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890"/>
              </a:lnSpc>
              <a:spcBef>
                <a:spcPct val="0"/>
              </a:spcBef>
            </a:pPr>
            <a:r>
              <a:rPr lang="en-US" sz="992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Data Collection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3033" y="2232867"/>
            <a:ext cx="9827033" cy="3798827"/>
            <a:chOff x="0" y="0"/>
            <a:chExt cx="2588190" cy="1000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8190" cy="1000514"/>
            </a:xfrm>
            <a:custGeom>
              <a:avLst/>
              <a:gdLst/>
              <a:ahLst/>
              <a:cxnLst/>
              <a:rect l="l" t="t" r="r" b="b"/>
              <a:pathLst>
                <a:path w="2588190" h="1000514">
                  <a:moveTo>
                    <a:pt x="0" y="0"/>
                  </a:moveTo>
                  <a:lnTo>
                    <a:pt x="2588190" y="0"/>
                  </a:lnTo>
                  <a:lnTo>
                    <a:pt x="2588190" y="1000514"/>
                  </a:lnTo>
                  <a:lnTo>
                    <a:pt x="0" y="1000514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88190" cy="104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3033" y="6031694"/>
            <a:ext cx="9827033" cy="3798827"/>
            <a:chOff x="0" y="0"/>
            <a:chExt cx="2588190" cy="10005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88190" cy="1000514"/>
            </a:xfrm>
            <a:custGeom>
              <a:avLst/>
              <a:gdLst/>
              <a:ahLst/>
              <a:cxnLst/>
              <a:rect l="l" t="t" r="r" b="b"/>
              <a:pathLst>
                <a:path w="2588190" h="1000514">
                  <a:moveTo>
                    <a:pt x="0" y="0"/>
                  </a:moveTo>
                  <a:lnTo>
                    <a:pt x="2588190" y="0"/>
                  </a:lnTo>
                  <a:lnTo>
                    <a:pt x="2588190" y="1000514"/>
                  </a:lnTo>
                  <a:lnTo>
                    <a:pt x="0" y="1000514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588190" cy="104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03067" y="145539"/>
            <a:ext cx="13481865" cy="16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Interview Questions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533" y="3186660"/>
            <a:ext cx="7254106" cy="217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Where did you study abroad?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How long?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When?</a:t>
            </a:r>
          </a:p>
          <a:p>
            <a:pPr marL="655529" lvl="1" indent="-327765" algn="l">
              <a:lnSpc>
                <a:spcPts val="4250"/>
              </a:lnSpc>
              <a:spcBef>
                <a:spcPct val="0"/>
              </a:spcBef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Previous international experience?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6533" y="6985488"/>
            <a:ext cx="7254106" cy="2704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Once abroad, how did you tourism behaviour compare to what you had planned before leaving?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Factors influencing?</a:t>
            </a:r>
          </a:p>
          <a:p>
            <a:pPr marL="655529" lvl="1" indent="-327765" algn="l">
              <a:lnSpc>
                <a:spcPts val="4250"/>
              </a:lnSpc>
              <a:spcBef>
                <a:spcPct val="0"/>
              </a:spcBef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Describe a tourism experience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6533" y="2445158"/>
            <a:ext cx="5330983" cy="67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50"/>
              </a:lnSpc>
              <a:spcBef>
                <a:spcPct val="0"/>
              </a:spcBef>
            </a:pPr>
            <a:r>
              <a:rPr lang="en-US" sz="35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BACKGROUND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6533" y="6243986"/>
            <a:ext cx="5330983" cy="67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50"/>
              </a:lnSpc>
              <a:spcBef>
                <a:spcPct val="0"/>
              </a:spcBef>
            </a:pPr>
            <a:r>
              <a:rPr lang="en-US" sz="35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DURING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144000" y="2232867"/>
            <a:ext cx="9827033" cy="3798827"/>
            <a:chOff x="0" y="0"/>
            <a:chExt cx="2588190" cy="10005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88190" cy="1000514"/>
            </a:xfrm>
            <a:custGeom>
              <a:avLst/>
              <a:gdLst/>
              <a:ahLst/>
              <a:cxnLst/>
              <a:rect l="l" t="t" r="r" b="b"/>
              <a:pathLst>
                <a:path w="2588190" h="1000514">
                  <a:moveTo>
                    <a:pt x="0" y="0"/>
                  </a:moveTo>
                  <a:lnTo>
                    <a:pt x="2588190" y="0"/>
                  </a:lnTo>
                  <a:lnTo>
                    <a:pt x="2588190" y="1000514"/>
                  </a:lnTo>
                  <a:lnTo>
                    <a:pt x="0" y="1000514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588190" cy="104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4000" y="6031694"/>
            <a:ext cx="9827033" cy="3798827"/>
            <a:chOff x="0" y="0"/>
            <a:chExt cx="2588190" cy="100051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88190" cy="1000514"/>
            </a:xfrm>
            <a:custGeom>
              <a:avLst/>
              <a:gdLst/>
              <a:ahLst/>
              <a:cxnLst/>
              <a:rect l="l" t="t" r="r" b="b"/>
              <a:pathLst>
                <a:path w="2588190" h="1000514">
                  <a:moveTo>
                    <a:pt x="0" y="0"/>
                  </a:moveTo>
                  <a:lnTo>
                    <a:pt x="2588190" y="0"/>
                  </a:lnTo>
                  <a:lnTo>
                    <a:pt x="2588190" y="1000514"/>
                  </a:lnTo>
                  <a:lnTo>
                    <a:pt x="0" y="1000514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588190" cy="104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05194" y="3186660"/>
            <a:ext cx="7254106" cy="217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Before leaving, how important was tourism as part of your study abroad experience?</a:t>
            </a:r>
          </a:p>
          <a:p>
            <a:pPr marL="655529" lvl="1" indent="-327765" algn="l">
              <a:lnSpc>
                <a:spcPts val="4250"/>
              </a:lnSpc>
              <a:spcBef>
                <a:spcPct val="0"/>
              </a:spcBef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Planned trips/activities?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05194" y="6985488"/>
            <a:ext cx="7254106" cy="163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spcBef>
                <a:spcPct val="0"/>
              </a:spcBef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Has your study abroad experience changed how you now plan or think about future travel?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05194" y="2445158"/>
            <a:ext cx="5330983" cy="67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50"/>
              </a:lnSpc>
              <a:spcBef>
                <a:spcPct val="0"/>
              </a:spcBef>
            </a:pPr>
            <a:r>
              <a:rPr lang="en-US" sz="35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PRE-DEPARTURE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05194" y="6243986"/>
            <a:ext cx="5330983" cy="67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50"/>
              </a:lnSpc>
              <a:spcBef>
                <a:spcPct val="0"/>
              </a:spcBef>
            </a:pPr>
            <a:r>
              <a:rPr lang="en-US" sz="35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65" y="-514350"/>
            <a:ext cx="8767350" cy="12087926"/>
            <a:chOff x="0" y="0"/>
            <a:chExt cx="2309096" cy="3183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9096" cy="3183651"/>
            </a:xfrm>
            <a:custGeom>
              <a:avLst/>
              <a:gdLst/>
              <a:ahLst/>
              <a:cxnLst/>
              <a:rect l="l" t="t" r="r" b="b"/>
              <a:pathLst>
                <a:path w="2309096" h="3183651">
                  <a:moveTo>
                    <a:pt x="0" y="0"/>
                  </a:moveTo>
                  <a:lnTo>
                    <a:pt x="2309096" y="0"/>
                  </a:lnTo>
                  <a:lnTo>
                    <a:pt x="2309096" y="3183651"/>
                  </a:lnTo>
                  <a:lnTo>
                    <a:pt x="0" y="3183651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09096" cy="3231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28700" y="9356682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12815" y="0"/>
            <a:ext cx="8975185" cy="10287000"/>
          </a:xfrm>
          <a:custGeom>
            <a:avLst/>
            <a:gdLst/>
            <a:ahLst/>
            <a:cxnLst/>
            <a:rect l="l" t="t" r="r" b="b"/>
            <a:pathLst>
              <a:path w="8975185" h="10287000">
                <a:moveTo>
                  <a:pt x="0" y="0"/>
                </a:moveTo>
                <a:lnTo>
                  <a:pt x="8975185" y="0"/>
                </a:lnTo>
                <a:lnTo>
                  <a:pt x="89751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76" b="-1537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54926"/>
            <a:ext cx="7409262" cy="32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Research Design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18032" y="4518903"/>
            <a:ext cx="5622215" cy="48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Behavioural change across three phases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Before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During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After</a:t>
            </a:r>
          </a:p>
          <a:p>
            <a:pPr marL="655529" lvl="1" indent="-327765" algn="l">
              <a:lnSpc>
                <a:spcPts val="4250"/>
              </a:lnSpc>
              <a:buFont typeface="Arial"/>
              <a:buChar char="•"/>
            </a:pP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Theory-informed structure</a:t>
            </a:r>
          </a:p>
          <a:p>
            <a:pPr algn="l">
              <a:lnSpc>
                <a:spcPts val="4250"/>
              </a:lnSpc>
            </a:pPr>
            <a:endParaRPr lang="en-US" sz="3036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4250"/>
              </a:lnSpc>
            </a:pPr>
            <a:r>
              <a:rPr lang="en-US" sz="30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Framework:</a:t>
            </a:r>
            <a:r>
              <a:rPr lang="en-US" sz="30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Consumer Decision-Making Process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1361" y="-2496160"/>
            <a:ext cx="15656483" cy="156564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22970" y="792370"/>
            <a:ext cx="472661" cy="4726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52748" y="2728928"/>
            <a:ext cx="4632607" cy="8356101"/>
            <a:chOff x="0" y="0"/>
            <a:chExt cx="717712" cy="12945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712" cy="1294579"/>
            </a:xfrm>
            <a:custGeom>
              <a:avLst/>
              <a:gdLst/>
              <a:ahLst/>
              <a:cxnLst/>
              <a:rect l="l" t="t" r="r" b="b"/>
              <a:pathLst>
                <a:path w="717712" h="1294579">
                  <a:moveTo>
                    <a:pt x="0" y="0"/>
                  </a:moveTo>
                  <a:lnTo>
                    <a:pt x="717712" y="0"/>
                  </a:lnTo>
                  <a:lnTo>
                    <a:pt x="717712" y="1294579"/>
                  </a:lnTo>
                  <a:lnTo>
                    <a:pt x="0" y="1294579"/>
                  </a:lnTo>
                  <a:close/>
                </a:path>
              </a:pathLst>
            </a:custGeom>
            <a:blipFill>
              <a:blip r:embed="rId2"/>
              <a:stretch>
                <a:fillRect l="-10179" r="-10179"/>
              </a:stretch>
            </a:blipFill>
          </p:spPr>
        </p:sp>
      </p:grpSp>
      <p:sp>
        <p:nvSpPr>
          <p:cNvPr id="10" name="AutoShape 10"/>
          <p:cNvSpPr/>
          <p:nvPr/>
        </p:nvSpPr>
        <p:spPr>
          <a:xfrm>
            <a:off x="11615122" y="8322576"/>
            <a:ext cx="0" cy="2610617"/>
          </a:xfrm>
          <a:prstGeom prst="line">
            <a:avLst/>
          </a:prstGeom>
          <a:ln w="123825" cap="flat">
            <a:solidFill>
              <a:srgbClr val="BBC8B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632847" y="4480412"/>
            <a:ext cx="7511153" cy="66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26"/>
              </a:lnSpc>
              <a:spcBef>
                <a:spcPct val="0"/>
              </a:spcBef>
            </a:pPr>
            <a:r>
              <a:rPr lang="en-US" sz="3519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Data Analysis: THEMATIC ANALYSIS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2847" y="5753100"/>
            <a:ext cx="7430943" cy="1701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432" lvl="1" indent="-336716" algn="l">
              <a:lnSpc>
                <a:spcPts val="4366"/>
              </a:lnSpc>
              <a:buFont typeface="Arial"/>
              <a:buChar char="•"/>
            </a:pPr>
            <a:r>
              <a:rPr lang="en-US" sz="31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Deductive (theory-informed) approach</a:t>
            </a:r>
          </a:p>
          <a:p>
            <a:pPr marL="673432" lvl="1" indent="-336716" algn="l">
              <a:lnSpc>
                <a:spcPts val="4366"/>
              </a:lnSpc>
              <a:buFont typeface="Arial"/>
              <a:buChar char="•"/>
            </a:pPr>
            <a:r>
              <a:rPr lang="en-US" sz="31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Coding guided by CDM stages</a:t>
            </a:r>
          </a:p>
          <a:p>
            <a:pPr marL="673432" lvl="1" indent="-336716" algn="l">
              <a:lnSpc>
                <a:spcPts val="4366"/>
              </a:lnSpc>
              <a:buFont typeface="Arial"/>
              <a:buChar char="•"/>
            </a:pPr>
            <a:r>
              <a:rPr lang="en-US" sz="311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Identify patterns across phases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2662" y="2158689"/>
            <a:ext cx="9691523" cy="172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170"/>
              </a:lnSpc>
              <a:spcBef>
                <a:spcPct val="0"/>
              </a:spcBef>
            </a:pPr>
            <a:r>
              <a:rPr lang="en-US" sz="10121" b="1">
                <a:solidFill>
                  <a:srgbClr val="4657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Data Analysis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3033" y="2232867"/>
            <a:ext cx="6391402" cy="6553049"/>
            <a:chOff x="0" y="0"/>
            <a:chExt cx="1683332" cy="1725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3332" cy="1725906"/>
            </a:xfrm>
            <a:custGeom>
              <a:avLst/>
              <a:gdLst/>
              <a:ahLst/>
              <a:cxnLst/>
              <a:rect l="l" t="t" r="r" b="b"/>
              <a:pathLst>
                <a:path w="1683332" h="1725906">
                  <a:moveTo>
                    <a:pt x="0" y="0"/>
                  </a:moveTo>
                  <a:lnTo>
                    <a:pt x="1683332" y="0"/>
                  </a:lnTo>
                  <a:lnTo>
                    <a:pt x="1683332" y="1725906"/>
                  </a:lnTo>
                  <a:lnTo>
                    <a:pt x="0" y="1725906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83332" cy="177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3067" y="145539"/>
            <a:ext cx="13481865" cy="16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50"/>
              </a:lnSpc>
              <a:spcBef>
                <a:spcPct val="0"/>
              </a:spcBef>
            </a:pPr>
            <a:r>
              <a:rPr lang="en-US" sz="9321" b="1">
                <a:solidFill>
                  <a:srgbClr val="5F6F5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Considerations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437360"/>
            <a:ext cx="5708369" cy="300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Theory-aligned questions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Concrete examples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Cross-participant comparison</a:t>
            </a:r>
          </a:p>
          <a:p>
            <a:pPr algn="l">
              <a:lnSpc>
                <a:spcPts val="4670"/>
              </a:lnSpc>
              <a:spcBef>
                <a:spcPct val="0"/>
              </a:spcBef>
            </a:pPr>
            <a:endParaRPr lang="en-US" sz="3336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4430" y="2717084"/>
            <a:ext cx="2239509" cy="73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70"/>
              </a:lnSpc>
              <a:spcBef>
                <a:spcPct val="0"/>
              </a:spcBef>
            </a:pPr>
            <a:r>
              <a:rPr lang="en-US" sz="38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VALIDITY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08369" y="2232867"/>
            <a:ext cx="6384959" cy="6553049"/>
            <a:chOff x="0" y="0"/>
            <a:chExt cx="1681635" cy="17259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81635" cy="1725906"/>
            </a:xfrm>
            <a:custGeom>
              <a:avLst/>
              <a:gdLst/>
              <a:ahLst/>
              <a:cxnLst/>
              <a:rect l="l" t="t" r="r" b="b"/>
              <a:pathLst>
                <a:path w="1681635" h="1725906">
                  <a:moveTo>
                    <a:pt x="0" y="0"/>
                  </a:moveTo>
                  <a:lnTo>
                    <a:pt x="1681635" y="0"/>
                  </a:lnTo>
                  <a:lnTo>
                    <a:pt x="1681635" y="1725906"/>
                  </a:lnTo>
                  <a:lnTo>
                    <a:pt x="0" y="1725906"/>
                  </a:lnTo>
                  <a:close/>
                </a:path>
              </a:pathLst>
            </a:custGeom>
            <a:solidFill>
              <a:srgbClr val="BBC8B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81635" cy="177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799411" y="2717084"/>
            <a:ext cx="2689178" cy="73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70"/>
              </a:lnSpc>
              <a:spcBef>
                <a:spcPct val="0"/>
              </a:spcBef>
            </a:pPr>
            <a:r>
              <a:rPr lang="en-US" sz="38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RELIABILITY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14955" y="4166872"/>
            <a:ext cx="5285844" cy="300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Consistent interview guide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Recorded and transcribed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Systematic coding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093328" y="2232867"/>
            <a:ext cx="6194672" cy="6553049"/>
            <a:chOff x="0" y="0"/>
            <a:chExt cx="1631518" cy="172590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1518" cy="1725906"/>
            </a:xfrm>
            <a:custGeom>
              <a:avLst/>
              <a:gdLst/>
              <a:ahLst/>
              <a:cxnLst/>
              <a:rect l="l" t="t" r="r" b="b"/>
              <a:pathLst>
                <a:path w="1631518" h="1725906">
                  <a:moveTo>
                    <a:pt x="0" y="0"/>
                  </a:moveTo>
                  <a:lnTo>
                    <a:pt x="1631518" y="0"/>
                  </a:lnTo>
                  <a:lnTo>
                    <a:pt x="1631518" y="1725906"/>
                  </a:lnTo>
                  <a:lnTo>
                    <a:pt x="0" y="1725906"/>
                  </a:lnTo>
                  <a:close/>
                </a:path>
              </a:pathLst>
            </a:custGeom>
            <a:solidFill>
              <a:srgbClr val="EAEBE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631518" cy="177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188828" y="2717084"/>
            <a:ext cx="2689178" cy="73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70"/>
              </a:lnSpc>
              <a:spcBef>
                <a:spcPct val="0"/>
              </a:spcBef>
            </a:pPr>
            <a:r>
              <a:rPr lang="en-US" sz="3836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ETHICAL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47742" y="4166872"/>
            <a:ext cx="5285844" cy="2410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Informed consent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Voluntary participation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Confidentiality </a:t>
            </a:r>
          </a:p>
          <a:p>
            <a:pPr marL="720297" lvl="1" indent="-360149" algn="l">
              <a:lnSpc>
                <a:spcPts val="4670"/>
              </a:lnSpc>
              <a:buFont typeface="Arial"/>
              <a:buChar char="•"/>
            </a:pPr>
            <a:r>
              <a:rPr lang="en-US" sz="333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Academic use only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Macintosh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Glacial Indifference Bold</vt:lpstr>
      <vt:lpstr>Inter Bold</vt:lpstr>
      <vt:lpstr>Arial</vt:lpstr>
      <vt:lpstr>Futura Bold</vt:lpstr>
      <vt:lpstr>Glacial Indifference Bold Italics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Leach Methodology</dc:title>
  <cp:lastModifiedBy>Emma Leach</cp:lastModifiedBy>
  <cp:revision>1</cp:revision>
  <dcterms:created xsi:type="dcterms:W3CDTF">2006-08-16T00:00:00Z</dcterms:created>
  <dcterms:modified xsi:type="dcterms:W3CDTF">2026-03-03T16:07:50Z</dcterms:modified>
  <dc:identifier>DAHC1UWv5cg</dc:identifier>
</cp:coreProperties>
</file>