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utura" panose="020B0602020204020303" pitchFamily="34" charset="-79"/>
      <p:regular r:id="rId14"/>
    </p:embeddedFont>
    <p:embeddedFont>
      <p:font typeface="Futura Bold" panose="020B0602020204020303" pitchFamily="34" charset="-79"/>
      <p:regular r:id="rId15"/>
      <p:italic r:id="rId16"/>
      <p:boldItalic r:id="rId17"/>
    </p:embeddedFont>
    <p:embeddedFont>
      <p:font typeface="Glacial Indifference Bold" pitchFamily="2" charset="0"/>
      <p:regular r:id="rId18"/>
      <p:bold r:id="rId19"/>
    </p:embeddedFont>
    <p:embeddedFont>
      <p:font typeface="Glacial Indifference Bold Italics" pitchFamily="2" charset="0"/>
      <p:regular r:id="rId20"/>
      <p:bold r:id="rId21"/>
      <p:italic r:id="rId22"/>
      <p:boldItalic r:id="rId23"/>
    </p:embeddedFont>
    <p:embeddedFont>
      <p:font typeface="Inter" panose="020B0502030000000004" pitchFamily="34" charset="0"/>
      <p:regular r:id="rId24"/>
    </p:embeddedFont>
    <p:embeddedFont>
      <p:font typeface="Inter Bold" panose="020B08020300000000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86" autoAdjust="0"/>
  </p:normalViewPr>
  <p:slideViewPr>
    <p:cSldViewPr>
      <p:cViewPr varScale="1">
        <p:scale>
          <a:sx n="72" d="100"/>
          <a:sy n="72" d="100"/>
        </p:scale>
        <p:origin x="7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370" y="792370"/>
            <a:ext cx="472661" cy="4726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7364075" y="6915141"/>
            <a:ext cx="0" cy="2610617"/>
          </a:xfrm>
          <a:prstGeom prst="line">
            <a:avLst/>
          </a:prstGeom>
          <a:ln w="123825" cap="flat">
            <a:solidFill>
              <a:srgbClr val="BBC8B1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3756206" y="-514350"/>
            <a:ext cx="6163724" cy="3086100"/>
            <a:chOff x="0" y="0"/>
            <a:chExt cx="162336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3368" cy="812800"/>
            </a:xfrm>
            <a:custGeom>
              <a:avLst/>
              <a:gdLst/>
              <a:ahLst/>
              <a:cxnLst/>
              <a:rect l="l" t="t" r="r" b="b"/>
              <a:pathLst>
                <a:path w="1623368" h="812800">
                  <a:moveTo>
                    <a:pt x="0" y="0"/>
                  </a:moveTo>
                  <a:lnTo>
                    <a:pt x="1623368" y="0"/>
                  </a:lnTo>
                  <a:lnTo>
                    <a:pt x="162336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2336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82136" y="8362283"/>
            <a:ext cx="7059741" cy="3086100"/>
            <a:chOff x="0" y="0"/>
            <a:chExt cx="185935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9356" cy="812800"/>
            </a:xfrm>
            <a:custGeom>
              <a:avLst/>
              <a:gdLst/>
              <a:ahLst/>
              <a:cxnLst/>
              <a:rect l="l" t="t" r="r" b="b"/>
              <a:pathLst>
                <a:path w="1859356" h="812800">
                  <a:moveTo>
                    <a:pt x="0" y="0"/>
                  </a:moveTo>
                  <a:lnTo>
                    <a:pt x="1859356" y="0"/>
                  </a:lnTo>
                  <a:lnTo>
                    <a:pt x="18593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5935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71519" y="3012727"/>
            <a:ext cx="14744962" cy="30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9"/>
              </a:lnSpc>
            </a:pPr>
            <a:r>
              <a:rPr lang="en-US" sz="10508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GRADUATING SEMINAR</a:t>
            </a:r>
          </a:p>
          <a:p>
            <a:pPr marL="0" lvl="0" indent="0" algn="ctr">
              <a:lnSpc>
                <a:spcPts val="11979"/>
              </a:lnSpc>
            </a:pPr>
            <a:r>
              <a:rPr lang="en-US" sz="10508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RESEARCH QUESTION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1519" y="6260447"/>
            <a:ext cx="14744962" cy="6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64"/>
              </a:lnSpc>
            </a:pPr>
            <a:r>
              <a:rPr lang="en-US" sz="3474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Emma Leach T00683129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04281" y="8872110"/>
            <a:ext cx="4460189" cy="6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677"/>
              </a:lnSpc>
              <a:spcBef>
                <a:spcPct val="0"/>
              </a:spcBef>
            </a:pPr>
            <a:r>
              <a:rPr lang="en-US" sz="3341">
                <a:solidFill>
                  <a:srgbClr val="465739"/>
                </a:solidFill>
                <a:latin typeface="Futura"/>
                <a:ea typeface="Futura"/>
                <a:cs typeface="Futura"/>
                <a:sym typeface="Futura"/>
              </a:rPr>
              <a:t>Winter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-514350"/>
            <a:ext cx="7554533" cy="11734612"/>
            <a:chOff x="0" y="0"/>
            <a:chExt cx="1989671" cy="30905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9671" cy="3090597"/>
            </a:xfrm>
            <a:custGeom>
              <a:avLst/>
              <a:gdLst/>
              <a:ahLst/>
              <a:cxnLst/>
              <a:rect l="l" t="t" r="r" b="b"/>
              <a:pathLst>
                <a:path w="1989671" h="3090597">
                  <a:moveTo>
                    <a:pt x="0" y="0"/>
                  </a:moveTo>
                  <a:lnTo>
                    <a:pt x="1989671" y="0"/>
                  </a:lnTo>
                  <a:lnTo>
                    <a:pt x="1989671" y="3090597"/>
                  </a:lnTo>
                  <a:lnTo>
                    <a:pt x="0" y="3090597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89671" cy="3138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22970" y="792370"/>
            <a:ext cx="472661" cy="4726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79920" y="83878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78479" y="838200"/>
            <a:ext cx="16480821" cy="82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50"/>
              </a:lnSpc>
              <a:spcBef>
                <a:spcPct val="0"/>
              </a:spcBef>
            </a:pPr>
            <a:r>
              <a:rPr lang="en-US" sz="9321" b="1">
                <a:solidFill>
                  <a:srgbClr val="465739"/>
                </a:solidFill>
                <a:latin typeface="Inter Bold"/>
                <a:ea typeface="Inter Bold"/>
                <a:cs typeface="Inter Bold"/>
                <a:sym typeface="Inter Bold"/>
              </a:rPr>
              <a:t>“How does study abroad students’ consumer behaviour in tourism change from pre-departure to during study abroad?”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1361" y="-2496160"/>
            <a:ext cx="15656483" cy="156564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22970" y="792370"/>
            <a:ext cx="472661" cy="4726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52748" y="2843348"/>
            <a:ext cx="4632607" cy="8241682"/>
            <a:chOff x="0" y="0"/>
            <a:chExt cx="717712" cy="1276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712" cy="1276852"/>
            </a:xfrm>
            <a:custGeom>
              <a:avLst/>
              <a:gdLst/>
              <a:ahLst/>
              <a:cxnLst/>
              <a:rect l="l" t="t" r="r" b="b"/>
              <a:pathLst>
                <a:path w="717712" h="1276852">
                  <a:moveTo>
                    <a:pt x="0" y="0"/>
                  </a:moveTo>
                  <a:lnTo>
                    <a:pt x="717712" y="0"/>
                  </a:lnTo>
                  <a:lnTo>
                    <a:pt x="717712" y="1276852"/>
                  </a:lnTo>
                  <a:lnTo>
                    <a:pt x="0" y="1276852"/>
                  </a:lnTo>
                  <a:close/>
                </a:path>
              </a:pathLst>
            </a:custGeom>
            <a:blipFill>
              <a:blip r:embed="rId2"/>
              <a:stretch>
                <a:fillRect l="-16714" r="-16714"/>
              </a:stretch>
            </a:blipFill>
          </p:spPr>
        </p:sp>
      </p:grpSp>
      <p:sp>
        <p:nvSpPr>
          <p:cNvPr id="10" name="AutoShape 10"/>
          <p:cNvSpPr/>
          <p:nvPr/>
        </p:nvSpPr>
        <p:spPr>
          <a:xfrm>
            <a:off x="11615122" y="8322576"/>
            <a:ext cx="0" cy="2610617"/>
          </a:xfrm>
          <a:prstGeom prst="line">
            <a:avLst/>
          </a:prstGeom>
          <a:ln w="123825" cap="flat">
            <a:solidFill>
              <a:srgbClr val="BBC8B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028700" y="4241816"/>
            <a:ext cx="9142101" cy="3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3432" lvl="1" indent="-336716" algn="l">
              <a:lnSpc>
                <a:spcPts val="4366"/>
              </a:lnSpc>
              <a:buFont typeface="Arial"/>
              <a:buChar char="•"/>
            </a:pPr>
            <a:r>
              <a:rPr lang="en-US" sz="31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Students engage in tourism alongside academics</a:t>
            </a:r>
          </a:p>
          <a:p>
            <a:pPr algn="l">
              <a:lnSpc>
                <a:spcPts val="4366"/>
              </a:lnSpc>
            </a:pPr>
            <a:endParaRPr lang="en-US" sz="3119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marL="673432" lvl="1" indent="-336716" algn="l">
              <a:lnSpc>
                <a:spcPts val="4366"/>
              </a:lnSpc>
              <a:buFont typeface="Arial"/>
              <a:buChar char="•"/>
            </a:pPr>
            <a:r>
              <a:rPr lang="en-US" sz="31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Expectations are formed before departure</a:t>
            </a:r>
          </a:p>
          <a:p>
            <a:pPr algn="l">
              <a:lnSpc>
                <a:spcPts val="4366"/>
              </a:lnSpc>
            </a:pPr>
            <a:endParaRPr lang="en-US" sz="3119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marL="673432" lvl="1" indent="-336716" algn="l">
              <a:lnSpc>
                <a:spcPts val="4366"/>
              </a:lnSpc>
              <a:buFont typeface="Arial"/>
              <a:buChar char="•"/>
            </a:pPr>
            <a:r>
              <a:rPr lang="en-US" sz="31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Behaviour often changes once students are immersed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11395"/>
            <a:ext cx="9691523" cy="32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50"/>
              </a:lnSpc>
              <a:spcBef>
                <a:spcPct val="0"/>
              </a:spcBef>
            </a:pPr>
            <a:r>
              <a:rPr lang="en-US" sz="9321" b="1">
                <a:solidFill>
                  <a:srgbClr val="4657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Initial Insights from Literature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3411" y="8621639"/>
            <a:ext cx="9142101" cy="1149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6"/>
              </a:lnSpc>
            </a:pPr>
            <a:r>
              <a:rPr lang="en-US" sz="3119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This suggests tourism-related consumer behaviour evolves through experience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3098"/>
            <a:ext cx="10358959" cy="3086100"/>
            <a:chOff x="0" y="0"/>
            <a:chExt cx="272828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8285" cy="812800"/>
            </a:xfrm>
            <a:custGeom>
              <a:avLst/>
              <a:gdLst/>
              <a:ahLst/>
              <a:cxnLst/>
              <a:rect l="l" t="t" r="r" b="b"/>
              <a:pathLst>
                <a:path w="2728285" h="812800">
                  <a:moveTo>
                    <a:pt x="0" y="0"/>
                  </a:moveTo>
                  <a:lnTo>
                    <a:pt x="2728285" y="0"/>
                  </a:lnTo>
                  <a:lnTo>
                    <a:pt x="272828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28285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358959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2024" y="555483"/>
            <a:ext cx="8483605" cy="297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838"/>
              </a:lnSpc>
            </a:pPr>
            <a:r>
              <a:rPr lang="en-US" sz="9321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Theoretical Framework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2024" y="3727292"/>
            <a:ext cx="8738947" cy="62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30"/>
              </a:lnSpc>
              <a:spcBef>
                <a:spcPct val="0"/>
              </a:spcBef>
            </a:pPr>
            <a:r>
              <a:rPr lang="en-US" sz="32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CONSUMER DECISION-MAKING PROCESS (CDM)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2024" y="5171305"/>
            <a:ext cx="9100810" cy="290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8708" lvl="1" indent="-349354" algn="l">
              <a:lnSpc>
                <a:spcPts val="4530"/>
              </a:lnSpc>
              <a:buFont typeface="Arial"/>
              <a:buChar char="•"/>
            </a:pPr>
            <a:r>
              <a:rPr lang="en-US" sz="32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viewed as a process, not a single action</a:t>
            </a:r>
          </a:p>
          <a:p>
            <a:pPr marL="698708" lvl="1" indent="-349354" algn="l">
              <a:lnSpc>
                <a:spcPts val="4530"/>
              </a:lnSpc>
              <a:buFont typeface="Arial"/>
              <a:buChar char="•"/>
            </a:pPr>
            <a:r>
              <a:rPr lang="en-US" sz="32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Decisions unfold across multiple stages</a:t>
            </a:r>
          </a:p>
          <a:p>
            <a:pPr marL="698708" lvl="1" indent="-349354" algn="l">
              <a:lnSpc>
                <a:spcPts val="4530"/>
              </a:lnSpc>
              <a:buFont typeface="Arial"/>
              <a:buChar char="•"/>
            </a:pPr>
            <a:r>
              <a:rPr lang="en-US" sz="32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Behaviour is shaped by information, context, and lived experience</a:t>
            </a:r>
          </a:p>
          <a:p>
            <a:pPr marL="698708" lvl="1" indent="-349354" algn="l">
              <a:lnSpc>
                <a:spcPts val="4530"/>
              </a:lnSpc>
              <a:spcBef>
                <a:spcPct val="0"/>
              </a:spcBef>
              <a:buFont typeface="Arial"/>
              <a:buChar char="•"/>
            </a:pPr>
            <a:r>
              <a:rPr lang="en-US" sz="32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CDM allows examination of </a:t>
            </a:r>
            <a:r>
              <a:rPr lang="en-US" sz="32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change over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33621" y="1295386"/>
            <a:ext cx="4477296" cy="1094030"/>
            <a:chOff x="0" y="0"/>
            <a:chExt cx="1179205" cy="2881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9205" cy="288140"/>
            </a:xfrm>
            <a:custGeom>
              <a:avLst/>
              <a:gdLst/>
              <a:ahLst/>
              <a:cxnLst/>
              <a:rect l="l" t="t" r="r" b="b"/>
              <a:pathLst>
                <a:path w="1179205" h="288140">
                  <a:moveTo>
                    <a:pt x="0" y="0"/>
                  </a:moveTo>
                  <a:lnTo>
                    <a:pt x="1179205" y="0"/>
                  </a:lnTo>
                  <a:lnTo>
                    <a:pt x="1179205" y="288140"/>
                  </a:lnTo>
                  <a:lnTo>
                    <a:pt x="0" y="288140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179205" cy="354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72"/>
                </a:lnSpc>
              </a:pPr>
              <a:r>
                <a:rPr lang="en-US" sz="30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Need Recognition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33621" y="3050614"/>
            <a:ext cx="4477296" cy="1094030"/>
            <a:chOff x="0" y="0"/>
            <a:chExt cx="1179205" cy="2881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9205" cy="288140"/>
            </a:xfrm>
            <a:custGeom>
              <a:avLst/>
              <a:gdLst/>
              <a:ahLst/>
              <a:cxnLst/>
              <a:rect l="l" t="t" r="r" b="b"/>
              <a:pathLst>
                <a:path w="1179205" h="288140">
                  <a:moveTo>
                    <a:pt x="0" y="0"/>
                  </a:moveTo>
                  <a:lnTo>
                    <a:pt x="1179205" y="0"/>
                  </a:lnTo>
                  <a:lnTo>
                    <a:pt x="1179205" y="288140"/>
                  </a:lnTo>
                  <a:lnTo>
                    <a:pt x="0" y="288140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179205" cy="354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72"/>
                </a:lnSpc>
              </a:pPr>
              <a:r>
                <a:rPr lang="en-US" sz="30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Information Search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33621" y="6534074"/>
            <a:ext cx="4477296" cy="1094030"/>
            <a:chOff x="0" y="0"/>
            <a:chExt cx="1179205" cy="2881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9205" cy="288140"/>
            </a:xfrm>
            <a:custGeom>
              <a:avLst/>
              <a:gdLst/>
              <a:ahLst/>
              <a:cxnLst/>
              <a:rect l="l" t="t" r="r" b="b"/>
              <a:pathLst>
                <a:path w="1179205" h="288140">
                  <a:moveTo>
                    <a:pt x="0" y="0"/>
                  </a:moveTo>
                  <a:lnTo>
                    <a:pt x="1179205" y="0"/>
                  </a:lnTo>
                  <a:lnTo>
                    <a:pt x="1179205" y="288140"/>
                  </a:lnTo>
                  <a:lnTo>
                    <a:pt x="0" y="288140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179205" cy="354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72"/>
                </a:lnSpc>
              </a:pPr>
              <a:r>
                <a:rPr lang="en-US" sz="30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Purchase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3137" y="-247664"/>
            <a:ext cx="6584375" cy="11174045"/>
            <a:chOff x="0" y="0"/>
            <a:chExt cx="1734156" cy="29429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34156" cy="2942958"/>
            </a:xfrm>
            <a:custGeom>
              <a:avLst/>
              <a:gdLst/>
              <a:ahLst/>
              <a:cxnLst/>
              <a:rect l="l" t="t" r="r" b="b"/>
              <a:pathLst>
                <a:path w="1734156" h="2942958">
                  <a:moveTo>
                    <a:pt x="0" y="0"/>
                  </a:moveTo>
                  <a:lnTo>
                    <a:pt x="1734156" y="0"/>
                  </a:lnTo>
                  <a:lnTo>
                    <a:pt x="1734156" y="2942958"/>
                  </a:lnTo>
                  <a:lnTo>
                    <a:pt x="0" y="2942958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734156" cy="29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028700" y="9163260"/>
            <a:ext cx="472661" cy="4726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33621" y="4792344"/>
            <a:ext cx="4477296" cy="1094030"/>
            <a:chOff x="0" y="0"/>
            <a:chExt cx="1179205" cy="2881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9205" cy="288140"/>
            </a:xfrm>
            <a:custGeom>
              <a:avLst/>
              <a:gdLst/>
              <a:ahLst/>
              <a:cxnLst/>
              <a:rect l="l" t="t" r="r" b="b"/>
              <a:pathLst>
                <a:path w="1179205" h="288140">
                  <a:moveTo>
                    <a:pt x="0" y="0"/>
                  </a:moveTo>
                  <a:lnTo>
                    <a:pt x="1179205" y="0"/>
                  </a:lnTo>
                  <a:lnTo>
                    <a:pt x="1179205" y="288140"/>
                  </a:lnTo>
                  <a:lnTo>
                    <a:pt x="0" y="288140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179205" cy="354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72"/>
                </a:lnSpc>
              </a:pPr>
              <a:r>
                <a:rPr lang="en-US" sz="30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Alternative Evaluation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033621" y="8275803"/>
            <a:ext cx="4477296" cy="1149977"/>
            <a:chOff x="0" y="0"/>
            <a:chExt cx="1179205" cy="3028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9205" cy="302875"/>
            </a:xfrm>
            <a:custGeom>
              <a:avLst/>
              <a:gdLst/>
              <a:ahLst/>
              <a:cxnLst/>
              <a:rect l="l" t="t" r="r" b="b"/>
              <a:pathLst>
                <a:path w="1179205" h="302875">
                  <a:moveTo>
                    <a:pt x="0" y="0"/>
                  </a:moveTo>
                  <a:lnTo>
                    <a:pt x="1179205" y="0"/>
                  </a:lnTo>
                  <a:lnTo>
                    <a:pt x="1179205" y="302875"/>
                  </a:lnTo>
                  <a:lnTo>
                    <a:pt x="0" y="302875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179205" cy="36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72"/>
                </a:lnSpc>
              </a:pPr>
              <a:r>
                <a:rPr lang="en-US" sz="30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Post-Purchase Behaviour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5919" y="1114411"/>
            <a:ext cx="6118812" cy="6351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71"/>
              </a:lnSpc>
            </a:pPr>
            <a:r>
              <a:rPr lang="en-US" sz="9051" b="1">
                <a:solidFill>
                  <a:srgbClr val="4657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Consumer Decision -Making</a:t>
            </a:r>
          </a:p>
          <a:p>
            <a:pPr marL="0" lvl="0" indent="0" algn="l">
              <a:lnSpc>
                <a:spcPts val="12671"/>
              </a:lnSpc>
              <a:spcBef>
                <a:spcPct val="0"/>
              </a:spcBef>
            </a:pPr>
            <a:r>
              <a:rPr lang="en-US" sz="9051" b="1">
                <a:solidFill>
                  <a:srgbClr val="4657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Stages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3033" y="2232867"/>
            <a:ext cx="19207635" cy="7025433"/>
            <a:chOff x="0" y="0"/>
            <a:chExt cx="5058801" cy="1850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8801" cy="1850320"/>
            </a:xfrm>
            <a:custGeom>
              <a:avLst/>
              <a:gdLst/>
              <a:ahLst/>
              <a:cxnLst/>
              <a:rect l="l" t="t" r="r" b="b"/>
              <a:pathLst>
                <a:path w="5058801" h="1850320">
                  <a:moveTo>
                    <a:pt x="0" y="0"/>
                  </a:moveTo>
                  <a:lnTo>
                    <a:pt x="5058801" y="0"/>
                  </a:lnTo>
                  <a:lnTo>
                    <a:pt x="5058801" y="1850320"/>
                  </a:lnTo>
                  <a:lnTo>
                    <a:pt x="0" y="185032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58801" cy="1897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3067" y="145539"/>
            <a:ext cx="13481865" cy="160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50"/>
              </a:lnSpc>
              <a:spcBef>
                <a:spcPct val="0"/>
              </a:spcBef>
            </a:pPr>
            <a:r>
              <a:rPr lang="en-US" sz="9321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CDM &amp; 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67431" y="2736144"/>
            <a:ext cx="8506709" cy="590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Pre-departure behaviour aligns with early CDM stages</a:t>
            </a:r>
          </a:p>
          <a:p>
            <a:pPr algn="l">
              <a:lnSpc>
                <a:spcPts val="4250"/>
              </a:lnSpc>
            </a:pPr>
            <a:endParaRPr lang="en-US" sz="3036" b="1">
              <a:solidFill>
                <a:srgbClr val="000000"/>
              </a:solidFill>
              <a:latin typeface="Futura Bold"/>
              <a:ea typeface="Futura Bold"/>
              <a:cs typeface="Futura Bold"/>
              <a:sym typeface="Futura Bold"/>
            </a:endParaRP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Behaviours during study abroad reflects post-purchase behaviour </a:t>
            </a:r>
          </a:p>
          <a:p>
            <a:pPr algn="l">
              <a:lnSpc>
                <a:spcPts val="4250"/>
              </a:lnSpc>
            </a:pPr>
            <a:endParaRPr lang="en-US" sz="3036" b="1">
              <a:solidFill>
                <a:srgbClr val="000000"/>
              </a:solidFill>
              <a:latin typeface="Futura Bold"/>
              <a:ea typeface="Futura Bold"/>
              <a:cs typeface="Futura Bold"/>
              <a:sym typeface="Futura Bold"/>
            </a:endParaRP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Lived experience reshapes tourism-related decisions </a:t>
            </a:r>
          </a:p>
          <a:p>
            <a:pPr algn="l">
              <a:lnSpc>
                <a:spcPts val="4250"/>
              </a:lnSpc>
            </a:pPr>
            <a:endParaRPr lang="en-US" sz="3036" b="1">
              <a:solidFill>
                <a:srgbClr val="000000"/>
              </a:solidFill>
              <a:latin typeface="Futura Bold"/>
              <a:ea typeface="Futura Bold"/>
              <a:cs typeface="Futura Bold"/>
              <a:sym typeface="Futura Bold"/>
            </a:endParaRPr>
          </a:p>
          <a:p>
            <a:pPr marL="655529" lvl="1" indent="-327765" algn="l">
              <a:lnSpc>
                <a:spcPts val="4250"/>
              </a:lnSpc>
              <a:spcBef>
                <a:spcPct val="0"/>
              </a:spcBef>
              <a:buFont typeface="Arial"/>
              <a:buChar char="•"/>
            </a:pPr>
            <a:r>
              <a:rPr lang="en-US" sz="30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CDM explains when and how consumer behaviour changes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370" y="792370"/>
            <a:ext cx="472661" cy="4726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7364075" y="6915141"/>
            <a:ext cx="0" cy="2610617"/>
          </a:xfrm>
          <a:prstGeom prst="line">
            <a:avLst/>
          </a:prstGeom>
          <a:ln w="123825" cap="flat">
            <a:solidFill>
              <a:srgbClr val="BBC8B1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3756206" y="-514350"/>
            <a:ext cx="6163724" cy="3086100"/>
            <a:chOff x="0" y="0"/>
            <a:chExt cx="162336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3368" cy="812800"/>
            </a:xfrm>
            <a:custGeom>
              <a:avLst/>
              <a:gdLst/>
              <a:ahLst/>
              <a:cxnLst/>
              <a:rect l="l" t="t" r="r" b="b"/>
              <a:pathLst>
                <a:path w="1623368" h="812800">
                  <a:moveTo>
                    <a:pt x="0" y="0"/>
                  </a:moveTo>
                  <a:lnTo>
                    <a:pt x="1623368" y="0"/>
                  </a:lnTo>
                  <a:lnTo>
                    <a:pt x="162336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2336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82136" y="8362283"/>
            <a:ext cx="7059741" cy="3086100"/>
            <a:chOff x="0" y="0"/>
            <a:chExt cx="185935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9356" cy="812800"/>
            </a:xfrm>
            <a:custGeom>
              <a:avLst/>
              <a:gdLst/>
              <a:ahLst/>
              <a:cxnLst/>
              <a:rect l="l" t="t" r="r" b="b"/>
              <a:pathLst>
                <a:path w="1859356" h="812800">
                  <a:moveTo>
                    <a:pt x="0" y="0"/>
                  </a:moveTo>
                  <a:lnTo>
                    <a:pt x="1859356" y="0"/>
                  </a:lnTo>
                  <a:lnTo>
                    <a:pt x="18593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5935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93106" y="3676071"/>
            <a:ext cx="14744962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99"/>
              </a:lnSpc>
            </a:pPr>
            <a:r>
              <a:rPr lang="en-US" sz="15000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QUESTIONS?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6258" y="4769534"/>
            <a:ext cx="15775484" cy="37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2"/>
              </a:lnSpc>
              <a:spcBef>
                <a:spcPct val="0"/>
              </a:spcBef>
            </a:pPr>
            <a:r>
              <a:rPr lang="en-US" sz="21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Nilsson, P. A. (2013). Expectations and experiences of temporarily studying abroad. Historia Revista da FLUP, 3, 183-198.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6258" y="3100646"/>
            <a:ext cx="16748887" cy="113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1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Fan, D. X., Tsaur, S. H., Lin, J. H., Chang, T. Y., &amp; Tsa, Y. R. T. (2022). Tourist intercultural competence: A multidimensional                         measurement and its impact on tourist active participation and memorable cultural experiences. Journal of Travel Research, 61(2), 414-429.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6258" y="5834080"/>
            <a:ext cx="16410498" cy="75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1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Petzold, K., &amp; Moog, P. (2018). What shapes the intention to study abroad? An experimental approach. Higher Education, 75(1), 35-54.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6258" y="7279626"/>
            <a:ext cx="16003042" cy="75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1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Stankevich, A. (2017). Explaining the consumer decision-making process: Critical literature review. Journal of international business research and marketing, 2(6).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47422" y="1571308"/>
            <a:ext cx="2393156" cy="572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  <a:spcBef>
                <a:spcPct val="0"/>
              </a:spcBef>
            </a:pPr>
            <a:r>
              <a:rPr lang="en-US" sz="335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References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Macintosh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Inter Bold</vt:lpstr>
      <vt:lpstr>Futura Bold</vt:lpstr>
      <vt:lpstr>Inter</vt:lpstr>
      <vt:lpstr>Calibri</vt:lpstr>
      <vt:lpstr>Arial</vt:lpstr>
      <vt:lpstr>Glacial Indifference Bold Italics</vt:lpstr>
      <vt:lpstr>Glacial Indifference Bold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Graduating Seminar Research Question</dc:title>
  <cp:lastModifiedBy>Emma Leach</cp:lastModifiedBy>
  <cp:revision>1</cp:revision>
  <dcterms:created xsi:type="dcterms:W3CDTF">2006-08-16T00:00:00Z</dcterms:created>
  <dcterms:modified xsi:type="dcterms:W3CDTF">2026-02-10T16:16:10Z</dcterms:modified>
  <dc:identifier>DAHA3fdVRGQ</dc:identifier>
</cp:coreProperties>
</file>