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sldSz cx="18288000" cy="10287000"/>
  <p:notesSz cx="6858000" cy="9144000"/>
  <p:embeddedFontLst>
    <p:embeddedFont>
      <p:font typeface="Agrandir Bold" pitchFamily="2" charset="77"/>
      <p:regular r:id="rId22"/>
      <p:bold r:id="rId23"/>
    </p:embeddedFont>
    <p:embeddedFont>
      <p:font typeface="Tex Gyre Bonum" pitchFamily="2" charset="77"/>
      <p:regular r:id="rId24"/>
    </p:embeddedFont>
    <p:embeddedFont>
      <p:font typeface="Tex Gyre Bonum Bold" pitchFamily="2" charset="77"/>
      <p:regular r:id="rId25"/>
      <p:bold r:id="rId26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 autoAdjust="0"/>
    <p:restoredTop sz="94615" autoAdjust="0"/>
  </p:normalViewPr>
  <p:slideViewPr>
    <p:cSldViewPr>
      <p:cViewPr varScale="1">
        <p:scale>
          <a:sx n="70" d="100"/>
          <a:sy n="70" d="100"/>
        </p:scale>
        <p:origin x="744" y="21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font" Target="fonts/font5.fntdata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font" Target="fonts/font4.fntdata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font" Target="fonts/font3.fntdata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font" Target="fonts/font2.fntdata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font" Target="fonts/font1.fntdata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4/5/26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4/5/26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4/5/26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4/5/26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4/5/26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4/5/26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4/5/26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4/5/26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4/5/26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4/5/26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4/5/26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4/5/26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sv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sv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1.sv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sv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sv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sv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sv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sv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sv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sv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sv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sv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sv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sv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sv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sv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1.sv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sv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sv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sv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sv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sv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1.sv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sv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sv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sv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sv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sv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sv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sv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1.sv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sv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sv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sv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1.sv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sv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sv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jpeg"/><Relationship Id="rId4" Type="http://schemas.openxmlformats.org/officeDocument/2006/relationships/image" Target="../media/image3.sv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1.sv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AE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 rot="-5400000">
            <a:off x="4000500" y="-4000500"/>
            <a:ext cx="10287000" cy="18288000"/>
            <a:chOff x="0" y="0"/>
            <a:chExt cx="2709333" cy="4816593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2709333" cy="4816592"/>
            </a:xfrm>
            <a:custGeom>
              <a:avLst/>
              <a:gdLst/>
              <a:ahLst/>
              <a:cxnLst/>
              <a:rect l="l" t="t" r="r" b="b"/>
              <a:pathLst>
                <a:path w="2709333" h="4816592">
                  <a:moveTo>
                    <a:pt x="0" y="0"/>
                  </a:moveTo>
                  <a:lnTo>
                    <a:pt x="2709333" y="0"/>
                  </a:lnTo>
                  <a:lnTo>
                    <a:pt x="2709333" y="4816592"/>
                  </a:lnTo>
                  <a:lnTo>
                    <a:pt x="0" y="4816592"/>
                  </a:lnTo>
                  <a:close/>
                </a:path>
              </a:pathLst>
            </a:custGeom>
            <a:solidFill>
              <a:srgbClr val="FFFAEA"/>
            </a:solidFill>
            <a:ln w="161925" cap="sq">
              <a:solidFill>
                <a:srgbClr val="304238"/>
              </a:solidFill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38100"/>
              <a:ext cx="2709333" cy="4854693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5" name="Freeform 5"/>
          <p:cNvSpPr/>
          <p:nvPr/>
        </p:nvSpPr>
        <p:spPr>
          <a:xfrm>
            <a:off x="15022985" y="9093785"/>
            <a:ext cx="3265015" cy="1193215"/>
          </a:xfrm>
          <a:custGeom>
            <a:avLst/>
            <a:gdLst/>
            <a:ahLst/>
            <a:cxnLst/>
            <a:rect l="l" t="t" r="r" b="b"/>
            <a:pathLst>
              <a:path w="3265015" h="1193215">
                <a:moveTo>
                  <a:pt x="0" y="0"/>
                </a:moveTo>
                <a:lnTo>
                  <a:pt x="3265015" y="0"/>
                </a:lnTo>
                <a:lnTo>
                  <a:pt x="3265015" y="1193215"/>
                </a:lnTo>
                <a:lnTo>
                  <a:pt x="0" y="1193215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2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6" name="Freeform 6"/>
          <p:cNvSpPr/>
          <p:nvPr/>
        </p:nvSpPr>
        <p:spPr>
          <a:xfrm>
            <a:off x="0" y="23358"/>
            <a:ext cx="3265015" cy="1193215"/>
          </a:xfrm>
          <a:custGeom>
            <a:avLst/>
            <a:gdLst/>
            <a:ahLst/>
            <a:cxnLst/>
            <a:rect l="l" t="t" r="r" b="b"/>
            <a:pathLst>
              <a:path w="3265015" h="1193215">
                <a:moveTo>
                  <a:pt x="0" y="0"/>
                </a:moveTo>
                <a:lnTo>
                  <a:pt x="3265015" y="0"/>
                </a:lnTo>
                <a:lnTo>
                  <a:pt x="3265015" y="1193215"/>
                </a:lnTo>
                <a:lnTo>
                  <a:pt x="0" y="1193215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2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7" name="Freeform 7"/>
          <p:cNvSpPr/>
          <p:nvPr/>
        </p:nvSpPr>
        <p:spPr>
          <a:xfrm rot="5400000" flipH="1" flipV="1">
            <a:off x="14004603" y="1889545"/>
            <a:ext cx="7477455" cy="2175676"/>
          </a:xfrm>
          <a:custGeom>
            <a:avLst/>
            <a:gdLst/>
            <a:ahLst/>
            <a:cxnLst/>
            <a:rect l="l" t="t" r="r" b="b"/>
            <a:pathLst>
              <a:path w="7477455" h="2175676">
                <a:moveTo>
                  <a:pt x="7477455" y="2175676"/>
                </a:moveTo>
                <a:lnTo>
                  <a:pt x="0" y="2175676"/>
                </a:lnTo>
                <a:lnTo>
                  <a:pt x="0" y="0"/>
                </a:lnTo>
                <a:lnTo>
                  <a:pt x="7477455" y="0"/>
                </a:lnTo>
                <a:lnTo>
                  <a:pt x="7477455" y="2175676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8" name="Freeform 8"/>
          <p:cNvSpPr/>
          <p:nvPr/>
        </p:nvSpPr>
        <p:spPr>
          <a:xfrm rot="5400000">
            <a:off x="-3194058" y="6280957"/>
            <a:ext cx="7477455" cy="2175676"/>
          </a:xfrm>
          <a:custGeom>
            <a:avLst/>
            <a:gdLst/>
            <a:ahLst/>
            <a:cxnLst/>
            <a:rect l="l" t="t" r="r" b="b"/>
            <a:pathLst>
              <a:path w="7477455" h="2175676">
                <a:moveTo>
                  <a:pt x="0" y="0"/>
                </a:moveTo>
                <a:lnTo>
                  <a:pt x="7477455" y="0"/>
                </a:lnTo>
                <a:lnTo>
                  <a:pt x="7477455" y="2175676"/>
                </a:lnTo>
                <a:lnTo>
                  <a:pt x="0" y="2175676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9" name="Freeform 9"/>
          <p:cNvSpPr/>
          <p:nvPr/>
        </p:nvSpPr>
        <p:spPr>
          <a:xfrm flipH="1" flipV="1">
            <a:off x="15591460" y="134588"/>
            <a:ext cx="2696540" cy="970755"/>
          </a:xfrm>
          <a:custGeom>
            <a:avLst/>
            <a:gdLst/>
            <a:ahLst/>
            <a:cxnLst/>
            <a:rect l="l" t="t" r="r" b="b"/>
            <a:pathLst>
              <a:path w="2696540" h="970755">
                <a:moveTo>
                  <a:pt x="2696540" y="970755"/>
                </a:moveTo>
                <a:lnTo>
                  <a:pt x="0" y="970755"/>
                </a:lnTo>
                <a:lnTo>
                  <a:pt x="0" y="0"/>
                </a:lnTo>
                <a:lnTo>
                  <a:pt x="2696540" y="0"/>
                </a:lnTo>
                <a:lnTo>
                  <a:pt x="2696540" y="970755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10" name="Freeform 10"/>
          <p:cNvSpPr/>
          <p:nvPr/>
        </p:nvSpPr>
        <p:spPr>
          <a:xfrm>
            <a:off x="152400" y="9124293"/>
            <a:ext cx="2696540" cy="970755"/>
          </a:xfrm>
          <a:custGeom>
            <a:avLst/>
            <a:gdLst/>
            <a:ahLst/>
            <a:cxnLst/>
            <a:rect l="l" t="t" r="r" b="b"/>
            <a:pathLst>
              <a:path w="2696540" h="970755">
                <a:moveTo>
                  <a:pt x="0" y="0"/>
                </a:moveTo>
                <a:lnTo>
                  <a:pt x="2696540" y="0"/>
                </a:lnTo>
                <a:lnTo>
                  <a:pt x="2696540" y="970755"/>
                </a:lnTo>
                <a:lnTo>
                  <a:pt x="0" y="970755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11" name="TextBox 11"/>
          <p:cNvSpPr txBox="1"/>
          <p:nvPr/>
        </p:nvSpPr>
        <p:spPr>
          <a:xfrm>
            <a:off x="3930087" y="8175397"/>
            <a:ext cx="10572914" cy="85394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7006"/>
              </a:lnSpc>
            </a:pPr>
            <a:r>
              <a:rPr lang="en-US" sz="5004" spc="-220">
                <a:solidFill>
                  <a:srgbClr val="304238"/>
                </a:solidFill>
                <a:latin typeface="Tex Gyre Bonum"/>
                <a:ea typeface="Tex Gyre Bonum"/>
                <a:cs typeface="Tex Gyre Bonum"/>
                <a:sym typeface="Tex Gyre Bonum"/>
              </a:rPr>
              <a:t>Presented by Emma Leach</a:t>
            </a:r>
          </a:p>
        </p:txBody>
      </p:sp>
      <p:sp>
        <p:nvSpPr>
          <p:cNvPr id="12" name="TextBox 12"/>
          <p:cNvSpPr txBox="1"/>
          <p:nvPr/>
        </p:nvSpPr>
        <p:spPr>
          <a:xfrm>
            <a:off x="3518299" y="1936008"/>
            <a:ext cx="11251402" cy="593597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7559"/>
              </a:lnSpc>
            </a:pPr>
            <a:r>
              <a:rPr lang="en-US" sz="6999" b="1" spc="-307">
                <a:solidFill>
                  <a:srgbClr val="304238"/>
                </a:solidFill>
                <a:latin typeface="Agrandir Bold"/>
                <a:ea typeface="Agrandir Bold"/>
                <a:cs typeface="Agrandir Bold"/>
                <a:sym typeface="Agrandir Bold"/>
              </a:rPr>
              <a:t>The Experiential Tourism Decision-Making Process of Studying Abroad: A Case Study of Canadian University Students in British Columbia </a:t>
            </a:r>
          </a:p>
        </p:txBody>
      </p:sp>
      <p:sp>
        <p:nvSpPr>
          <p:cNvPr id="13" name="TextBox 13"/>
          <p:cNvSpPr txBox="1"/>
          <p:nvPr/>
        </p:nvSpPr>
        <p:spPr>
          <a:xfrm>
            <a:off x="5483329" y="1038668"/>
            <a:ext cx="7321342" cy="61301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5061"/>
              </a:lnSpc>
            </a:pPr>
            <a:r>
              <a:rPr lang="en-US" sz="3615" spc="-122">
                <a:solidFill>
                  <a:srgbClr val="304238"/>
                </a:solidFill>
                <a:latin typeface="Tex Gyre Bonum"/>
                <a:ea typeface="Tex Gyre Bonum"/>
                <a:cs typeface="Tex Gyre Bonum"/>
                <a:sym typeface="Tex Gyre Bonum"/>
              </a:rPr>
              <a:t>T00683129 | TMGT 4020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AE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 rot="-5400000">
            <a:off x="4000500" y="-4000500"/>
            <a:ext cx="10287000" cy="18288000"/>
            <a:chOff x="0" y="0"/>
            <a:chExt cx="2709333" cy="4816593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2709333" cy="4816592"/>
            </a:xfrm>
            <a:custGeom>
              <a:avLst/>
              <a:gdLst/>
              <a:ahLst/>
              <a:cxnLst/>
              <a:rect l="l" t="t" r="r" b="b"/>
              <a:pathLst>
                <a:path w="2709333" h="4816592">
                  <a:moveTo>
                    <a:pt x="0" y="0"/>
                  </a:moveTo>
                  <a:lnTo>
                    <a:pt x="2709333" y="0"/>
                  </a:lnTo>
                  <a:lnTo>
                    <a:pt x="2709333" y="4816592"/>
                  </a:lnTo>
                  <a:lnTo>
                    <a:pt x="0" y="4816592"/>
                  </a:lnTo>
                  <a:close/>
                </a:path>
              </a:pathLst>
            </a:custGeom>
            <a:solidFill>
              <a:srgbClr val="FFFAEA"/>
            </a:solidFill>
            <a:ln w="161925" cap="sq">
              <a:solidFill>
                <a:srgbClr val="304238"/>
              </a:solidFill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38100"/>
              <a:ext cx="2709333" cy="4854693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5" name="Freeform 5"/>
          <p:cNvSpPr/>
          <p:nvPr/>
        </p:nvSpPr>
        <p:spPr>
          <a:xfrm>
            <a:off x="12490566" y="-493391"/>
            <a:ext cx="4164926" cy="1522091"/>
          </a:xfrm>
          <a:custGeom>
            <a:avLst/>
            <a:gdLst/>
            <a:ahLst/>
            <a:cxnLst/>
            <a:rect l="l" t="t" r="r" b="b"/>
            <a:pathLst>
              <a:path w="4164926" h="1522091">
                <a:moveTo>
                  <a:pt x="0" y="0"/>
                </a:moveTo>
                <a:lnTo>
                  <a:pt x="4164927" y="0"/>
                </a:lnTo>
                <a:lnTo>
                  <a:pt x="4164927" y="1522091"/>
                </a:lnTo>
                <a:lnTo>
                  <a:pt x="0" y="1522091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2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6" name="Freeform 6"/>
          <p:cNvSpPr/>
          <p:nvPr/>
        </p:nvSpPr>
        <p:spPr>
          <a:xfrm>
            <a:off x="0" y="9258300"/>
            <a:ext cx="2696540" cy="970755"/>
          </a:xfrm>
          <a:custGeom>
            <a:avLst/>
            <a:gdLst/>
            <a:ahLst/>
            <a:cxnLst/>
            <a:rect l="l" t="t" r="r" b="b"/>
            <a:pathLst>
              <a:path w="2696540" h="970755">
                <a:moveTo>
                  <a:pt x="0" y="0"/>
                </a:moveTo>
                <a:lnTo>
                  <a:pt x="2696540" y="0"/>
                </a:lnTo>
                <a:lnTo>
                  <a:pt x="2696540" y="970755"/>
                </a:lnTo>
                <a:lnTo>
                  <a:pt x="0" y="970755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7" name="Freeform 7"/>
          <p:cNvSpPr/>
          <p:nvPr/>
        </p:nvSpPr>
        <p:spPr>
          <a:xfrm rot="5400000" flipH="1" flipV="1">
            <a:off x="14004603" y="1889545"/>
            <a:ext cx="7477455" cy="2175676"/>
          </a:xfrm>
          <a:custGeom>
            <a:avLst/>
            <a:gdLst/>
            <a:ahLst/>
            <a:cxnLst/>
            <a:rect l="l" t="t" r="r" b="b"/>
            <a:pathLst>
              <a:path w="7477455" h="2175676">
                <a:moveTo>
                  <a:pt x="7477455" y="2175676"/>
                </a:moveTo>
                <a:lnTo>
                  <a:pt x="0" y="2175676"/>
                </a:lnTo>
                <a:lnTo>
                  <a:pt x="0" y="0"/>
                </a:lnTo>
                <a:lnTo>
                  <a:pt x="7477455" y="0"/>
                </a:lnTo>
                <a:lnTo>
                  <a:pt x="7477455" y="2175676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8" name="Freeform 8"/>
          <p:cNvSpPr/>
          <p:nvPr/>
        </p:nvSpPr>
        <p:spPr>
          <a:xfrm>
            <a:off x="-3136226" y="7583961"/>
            <a:ext cx="4164926" cy="1522091"/>
          </a:xfrm>
          <a:custGeom>
            <a:avLst/>
            <a:gdLst/>
            <a:ahLst/>
            <a:cxnLst/>
            <a:rect l="l" t="t" r="r" b="b"/>
            <a:pathLst>
              <a:path w="4164926" h="1522091">
                <a:moveTo>
                  <a:pt x="0" y="0"/>
                </a:moveTo>
                <a:lnTo>
                  <a:pt x="4164926" y="0"/>
                </a:lnTo>
                <a:lnTo>
                  <a:pt x="4164926" y="1522092"/>
                </a:lnTo>
                <a:lnTo>
                  <a:pt x="0" y="1522092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2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9" name="TextBox 9"/>
          <p:cNvSpPr txBox="1"/>
          <p:nvPr/>
        </p:nvSpPr>
        <p:spPr>
          <a:xfrm>
            <a:off x="3244392" y="4628480"/>
            <a:ext cx="2337991" cy="274320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647700" lvl="1" indent="-323850" algn="just">
              <a:lnSpc>
                <a:spcPts val="7500"/>
              </a:lnSpc>
              <a:buFont typeface="Arial"/>
              <a:buChar char="•"/>
            </a:pPr>
            <a:r>
              <a:rPr lang="en-US" sz="3000" b="1" spc="-102">
                <a:solidFill>
                  <a:srgbClr val="2B4135"/>
                </a:solidFill>
                <a:latin typeface="Tex Gyre Bonum Bold"/>
                <a:ea typeface="Tex Gyre Bonum Bold"/>
                <a:cs typeface="Tex Gyre Bonum Bold"/>
                <a:sym typeface="Tex Gyre Bonum Bold"/>
              </a:rPr>
              <a:t>Before</a:t>
            </a:r>
          </a:p>
          <a:p>
            <a:pPr marL="647700" lvl="1" indent="-323850" algn="just">
              <a:lnSpc>
                <a:spcPts val="7500"/>
              </a:lnSpc>
              <a:buFont typeface="Arial"/>
              <a:buChar char="•"/>
            </a:pPr>
            <a:r>
              <a:rPr lang="en-US" sz="3000" b="1" spc="-102">
                <a:solidFill>
                  <a:srgbClr val="2B4135"/>
                </a:solidFill>
                <a:latin typeface="Tex Gyre Bonum Bold"/>
                <a:ea typeface="Tex Gyre Bonum Bold"/>
                <a:cs typeface="Tex Gyre Bonum Bold"/>
                <a:sym typeface="Tex Gyre Bonum Bold"/>
              </a:rPr>
              <a:t>During</a:t>
            </a:r>
          </a:p>
          <a:p>
            <a:pPr marL="647700" lvl="1" indent="-323850" algn="just">
              <a:lnSpc>
                <a:spcPts val="7500"/>
              </a:lnSpc>
              <a:buFont typeface="Arial"/>
              <a:buChar char="•"/>
            </a:pPr>
            <a:r>
              <a:rPr lang="en-US" sz="3000" b="1" spc="-102">
                <a:solidFill>
                  <a:srgbClr val="2B4135"/>
                </a:solidFill>
                <a:latin typeface="Tex Gyre Bonum Bold"/>
                <a:ea typeface="Tex Gyre Bonum Bold"/>
                <a:cs typeface="Tex Gyre Bonum Bold"/>
                <a:sym typeface="Tex Gyre Bonum Bold"/>
              </a:rPr>
              <a:t>After</a:t>
            </a:r>
          </a:p>
        </p:txBody>
      </p:sp>
      <p:sp>
        <p:nvSpPr>
          <p:cNvPr id="10" name="TextBox 10"/>
          <p:cNvSpPr txBox="1"/>
          <p:nvPr/>
        </p:nvSpPr>
        <p:spPr>
          <a:xfrm>
            <a:off x="4413387" y="1762370"/>
            <a:ext cx="9461225" cy="121501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6834"/>
              </a:lnSpc>
            </a:pPr>
            <a:r>
              <a:rPr lang="en-US" sz="8542" b="1" spc="-375">
                <a:solidFill>
                  <a:srgbClr val="2B4135"/>
                </a:solidFill>
                <a:latin typeface="Agrandir Bold"/>
                <a:ea typeface="Agrandir Bold"/>
                <a:cs typeface="Agrandir Bold"/>
                <a:sym typeface="Agrandir Bold"/>
              </a:rPr>
              <a:t>Findings Overview</a:t>
            </a:r>
          </a:p>
        </p:txBody>
      </p:sp>
      <p:sp>
        <p:nvSpPr>
          <p:cNvPr id="11" name="AutoShape 11"/>
          <p:cNvSpPr/>
          <p:nvPr/>
        </p:nvSpPr>
        <p:spPr>
          <a:xfrm>
            <a:off x="6314926" y="5285705"/>
            <a:ext cx="5098381" cy="0"/>
          </a:xfrm>
          <a:prstGeom prst="line">
            <a:avLst/>
          </a:prstGeom>
          <a:ln w="38100" cap="flat">
            <a:solidFill>
              <a:srgbClr val="000000"/>
            </a:solidFill>
            <a:prstDash val="sysDot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12" name="AutoShape 12"/>
          <p:cNvSpPr/>
          <p:nvPr/>
        </p:nvSpPr>
        <p:spPr>
          <a:xfrm>
            <a:off x="6314926" y="6190580"/>
            <a:ext cx="5098381" cy="0"/>
          </a:xfrm>
          <a:prstGeom prst="line">
            <a:avLst/>
          </a:prstGeom>
          <a:ln w="38100" cap="flat">
            <a:solidFill>
              <a:srgbClr val="000000"/>
            </a:solidFill>
            <a:prstDash val="sysDot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13" name="AutoShape 13"/>
          <p:cNvSpPr/>
          <p:nvPr/>
        </p:nvSpPr>
        <p:spPr>
          <a:xfrm>
            <a:off x="6314926" y="7095455"/>
            <a:ext cx="5098381" cy="0"/>
          </a:xfrm>
          <a:prstGeom prst="line">
            <a:avLst/>
          </a:prstGeom>
          <a:ln w="38100" cap="flat">
            <a:solidFill>
              <a:srgbClr val="000000"/>
            </a:solidFill>
            <a:prstDash val="sysDot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14" name="TextBox 14"/>
          <p:cNvSpPr txBox="1"/>
          <p:nvPr/>
        </p:nvSpPr>
        <p:spPr>
          <a:xfrm>
            <a:off x="12146731" y="4628480"/>
            <a:ext cx="5898181" cy="274320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just">
              <a:lnSpc>
                <a:spcPts val="7500"/>
              </a:lnSpc>
            </a:pPr>
            <a:r>
              <a:rPr lang="en-US" sz="3000" b="1" spc="-102">
                <a:solidFill>
                  <a:srgbClr val="2B4135"/>
                </a:solidFill>
                <a:latin typeface="Tex Gyre Bonum Bold"/>
                <a:ea typeface="Tex Gyre Bonum Bold"/>
                <a:cs typeface="Tex Gyre Bonum Bold"/>
                <a:sym typeface="Tex Gyre Bonum Bold"/>
              </a:rPr>
              <a:t>Planned/aspirational</a:t>
            </a:r>
          </a:p>
          <a:p>
            <a:pPr algn="just">
              <a:lnSpc>
                <a:spcPts val="7500"/>
              </a:lnSpc>
            </a:pPr>
            <a:r>
              <a:rPr lang="en-US" sz="3000" b="1" spc="-102">
                <a:solidFill>
                  <a:srgbClr val="2B4135"/>
                </a:solidFill>
                <a:latin typeface="Tex Gyre Bonum Bold"/>
                <a:ea typeface="Tex Gyre Bonum Bold"/>
                <a:cs typeface="Tex Gyre Bonum Bold"/>
                <a:sym typeface="Tex Gyre Bonum Bold"/>
              </a:rPr>
              <a:t>Adaptive</a:t>
            </a:r>
          </a:p>
          <a:p>
            <a:pPr algn="just">
              <a:lnSpc>
                <a:spcPts val="7500"/>
              </a:lnSpc>
            </a:pPr>
            <a:r>
              <a:rPr lang="en-US" sz="3000" b="1" spc="-102">
                <a:solidFill>
                  <a:srgbClr val="2B4135"/>
                </a:solidFill>
                <a:latin typeface="Tex Gyre Bonum Bold"/>
                <a:ea typeface="Tex Gyre Bonum Bold"/>
                <a:cs typeface="Tex Gyre Bonum Bold"/>
                <a:sym typeface="Tex Gyre Bonum Bold"/>
              </a:rPr>
              <a:t>Reflective/intentional</a:t>
            </a:r>
          </a:p>
        </p:txBody>
      </p:sp>
      <p:sp>
        <p:nvSpPr>
          <p:cNvPr id="15" name="TextBox 15"/>
          <p:cNvSpPr txBox="1"/>
          <p:nvPr/>
        </p:nvSpPr>
        <p:spPr>
          <a:xfrm>
            <a:off x="4413387" y="3756894"/>
            <a:ext cx="9461225" cy="50165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800"/>
              </a:lnSpc>
            </a:pPr>
            <a:r>
              <a:rPr lang="en-US" sz="3500" b="1" spc="-154">
                <a:solidFill>
                  <a:srgbClr val="2B4135"/>
                </a:solidFill>
                <a:latin typeface="Agrandir Bold"/>
                <a:ea typeface="Agrandir Bold"/>
                <a:cs typeface="Agrandir Bold"/>
                <a:sym typeface="Agrandir Bold"/>
              </a:rPr>
              <a:t>Overall pattern of change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AE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 rot="-5400000">
            <a:off x="4000500" y="-4000500"/>
            <a:ext cx="10287000" cy="18288000"/>
            <a:chOff x="0" y="0"/>
            <a:chExt cx="2709333" cy="4816593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2709333" cy="4816592"/>
            </a:xfrm>
            <a:custGeom>
              <a:avLst/>
              <a:gdLst/>
              <a:ahLst/>
              <a:cxnLst/>
              <a:rect l="l" t="t" r="r" b="b"/>
              <a:pathLst>
                <a:path w="2709333" h="4816592">
                  <a:moveTo>
                    <a:pt x="0" y="0"/>
                  </a:moveTo>
                  <a:lnTo>
                    <a:pt x="2709333" y="0"/>
                  </a:lnTo>
                  <a:lnTo>
                    <a:pt x="2709333" y="4816592"/>
                  </a:lnTo>
                  <a:lnTo>
                    <a:pt x="0" y="4816592"/>
                  </a:lnTo>
                  <a:close/>
                </a:path>
              </a:pathLst>
            </a:custGeom>
            <a:solidFill>
              <a:srgbClr val="FFFAEA"/>
            </a:solidFill>
            <a:ln w="161925" cap="sq">
              <a:solidFill>
                <a:srgbClr val="304238"/>
              </a:solidFill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38100"/>
              <a:ext cx="2709333" cy="4854693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5" name="Freeform 5"/>
          <p:cNvSpPr/>
          <p:nvPr/>
        </p:nvSpPr>
        <p:spPr>
          <a:xfrm>
            <a:off x="1658726" y="9258300"/>
            <a:ext cx="4164926" cy="1522091"/>
          </a:xfrm>
          <a:custGeom>
            <a:avLst/>
            <a:gdLst/>
            <a:ahLst/>
            <a:cxnLst/>
            <a:rect l="l" t="t" r="r" b="b"/>
            <a:pathLst>
              <a:path w="4164926" h="1522091">
                <a:moveTo>
                  <a:pt x="0" y="0"/>
                </a:moveTo>
                <a:lnTo>
                  <a:pt x="4164926" y="0"/>
                </a:lnTo>
                <a:lnTo>
                  <a:pt x="4164926" y="1522091"/>
                </a:lnTo>
                <a:lnTo>
                  <a:pt x="0" y="1522091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2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6" name="Freeform 6"/>
          <p:cNvSpPr/>
          <p:nvPr/>
        </p:nvSpPr>
        <p:spPr>
          <a:xfrm rot="5400000">
            <a:off x="-3167839" y="6496123"/>
            <a:ext cx="7477455" cy="2175676"/>
          </a:xfrm>
          <a:custGeom>
            <a:avLst/>
            <a:gdLst/>
            <a:ahLst/>
            <a:cxnLst/>
            <a:rect l="l" t="t" r="r" b="b"/>
            <a:pathLst>
              <a:path w="7477455" h="2175676">
                <a:moveTo>
                  <a:pt x="0" y="0"/>
                </a:moveTo>
                <a:lnTo>
                  <a:pt x="7477454" y="0"/>
                </a:lnTo>
                <a:lnTo>
                  <a:pt x="7477454" y="2175676"/>
                </a:lnTo>
                <a:lnTo>
                  <a:pt x="0" y="2175676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7" name="Freeform 7"/>
          <p:cNvSpPr/>
          <p:nvPr/>
        </p:nvSpPr>
        <p:spPr>
          <a:xfrm flipH="1">
            <a:off x="15591460" y="57945"/>
            <a:ext cx="2696540" cy="970755"/>
          </a:xfrm>
          <a:custGeom>
            <a:avLst/>
            <a:gdLst/>
            <a:ahLst/>
            <a:cxnLst/>
            <a:rect l="l" t="t" r="r" b="b"/>
            <a:pathLst>
              <a:path w="2696540" h="970755">
                <a:moveTo>
                  <a:pt x="2696540" y="0"/>
                </a:moveTo>
                <a:lnTo>
                  <a:pt x="0" y="0"/>
                </a:lnTo>
                <a:lnTo>
                  <a:pt x="0" y="970755"/>
                </a:lnTo>
                <a:lnTo>
                  <a:pt x="2696540" y="970755"/>
                </a:lnTo>
                <a:lnTo>
                  <a:pt x="269654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8" name="Freeform 8"/>
          <p:cNvSpPr/>
          <p:nvPr/>
        </p:nvSpPr>
        <p:spPr>
          <a:xfrm>
            <a:off x="17259300" y="1192507"/>
            <a:ext cx="4164926" cy="1522091"/>
          </a:xfrm>
          <a:custGeom>
            <a:avLst/>
            <a:gdLst/>
            <a:ahLst/>
            <a:cxnLst/>
            <a:rect l="l" t="t" r="r" b="b"/>
            <a:pathLst>
              <a:path w="4164926" h="1522091">
                <a:moveTo>
                  <a:pt x="0" y="0"/>
                </a:moveTo>
                <a:lnTo>
                  <a:pt x="4164926" y="0"/>
                </a:lnTo>
                <a:lnTo>
                  <a:pt x="4164926" y="1522091"/>
                </a:lnTo>
                <a:lnTo>
                  <a:pt x="0" y="1522091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2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9" name="TextBox 9"/>
          <p:cNvSpPr txBox="1"/>
          <p:nvPr/>
        </p:nvSpPr>
        <p:spPr>
          <a:xfrm>
            <a:off x="3897946" y="3769034"/>
            <a:ext cx="10492107" cy="61595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4900"/>
              </a:lnSpc>
            </a:pPr>
            <a:r>
              <a:rPr lang="en-US" sz="3500" b="1" spc="-119">
                <a:solidFill>
                  <a:srgbClr val="2B4135"/>
                </a:solidFill>
                <a:latin typeface="Tex Gyre Bonum Bold"/>
                <a:ea typeface="Tex Gyre Bonum Bold"/>
                <a:cs typeface="Tex Gyre Bonum Bold"/>
                <a:sym typeface="Tex Gyre Bonum Bold"/>
              </a:rPr>
              <a:t>Theme 1: Tourism as an aspirational motivator</a:t>
            </a:r>
          </a:p>
        </p:txBody>
      </p:sp>
      <p:sp>
        <p:nvSpPr>
          <p:cNvPr id="10" name="TextBox 10"/>
          <p:cNvSpPr txBox="1"/>
          <p:nvPr/>
        </p:nvSpPr>
        <p:spPr>
          <a:xfrm>
            <a:off x="1478816" y="1104900"/>
            <a:ext cx="13170798" cy="221195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7233"/>
              </a:lnSpc>
            </a:pPr>
            <a:r>
              <a:rPr lang="en-US" sz="9042" b="1" spc="-397">
                <a:solidFill>
                  <a:srgbClr val="2B4135"/>
                </a:solidFill>
                <a:latin typeface="Agrandir Bold"/>
                <a:ea typeface="Agrandir Bold"/>
                <a:cs typeface="Agrandir Bold"/>
                <a:sym typeface="Agrandir Bold"/>
              </a:rPr>
              <a:t>Finding 1: Tourism as a Key Motivator</a:t>
            </a:r>
          </a:p>
        </p:txBody>
      </p:sp>
      <p:sp>
        <p:nvSpPr>
          <p:cNvPr id="11" name="TextBox 11"/>
          <p:cNvSpPr txBox="1"/>
          <p:nvPr/>
        </p:nvSpPr>
        <p:spPr>
          <a:xfrm>
            <a:off x="3741189" y="4435475"/>
            <a:ext cx="10492107" cy="317500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755651" lvl="1" indent="-377825" algn="l">
              <a:lnSpc>
                <a:spcPts val="8750"/>
              </a:lnSpc>
              <a:buFont typeface="Arial"/>
              <a:buChar char="•"/>
            </a:pPr>
            <a:r>
              <a:rPr lang="en-US" sz="3500" spc="-119">
                <a:solidFill>
                  <a:srgbClr val="2B4135"/>
                </a:solidFill>
                <a:latin typeface="Tex Gyre Bonum"/>
                <a:ea typeface="Tex Gyre Bonum"/>
                <a:cs typeface="Tex Gyre Bonum"/>
                <a:sym typeface="Tex Gyre Bonum"/>
              </a:rPr>
              <a:t>Travel is a major reason for studying abroad</a:t>
            </a:r>
          </a:p>
          <a:p>
            <a:pPr marL="755651" lvl="1" indent="-377825" algn="l">
              <a:lnSpc>
                <a:spcPts val="8750"/>
              </a:lnSpc>
              <a:buFont typeface="Arial"/>
              <a:buChar char="•"/>
            </a:pPr>
            <a:r>
              <a:rPr lang="en-US" sz="3500" spc="-119">
                <a:solidFill>
                  <a:srgbClr val="2B4135"/>
                </a:solidFill>
                <a:latin typeface="Tex Gyre Bonum"/>
                <a:ea typeface="Tex Gyre Bonum"/>
                <a:cs typeface="Tex Gyre Bonum"/>
                <a:sym typeface="Tex Gyre Bonum"/>
              </a:rPr>
              <a:t>Tourism is often central to expectations</a:t>
            </a:r>
          </a:p>
          <a:p>
            <a:pPr marL="755651" lvl="1" indent="-377825" algn="l">
              <a:lnSpc>
                <a:spcPts val="8750"/>
              </a:lnSpc>
              <a:buFont typeface="Arial"/>
              <a:buChar char="•"/>
            </a:pPr>
            <a:r>
              <a:rPr lang="en-US" sz="3500" spc="-119">
                <a:solidFill>
                  <a:srgbClr val="2B4135"/>
                </a:solidFill>
                <a:latin typeface="Tex Gyre Bonum"/>
                <a:ea typeface="Tex Gyre Bonum"/>
                <a:cs typeface="Tex Gyre Bonum"/>
                <a:sym typeface="Tex Gyre Bonum"/>
              </a:rPr>
              <a:t>Academic and tourism goals overlap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AE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 rot="-5400000">
            <a:off x="4000500" y="-4000500"/>
            <a:ext cx="10287000" cy="18288000"/>
            <a:chOff x="0" y="0"/>
            <a:chExt cx="2709333" cy="4816593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2709333" cy="4816592"/>
            </a:xfrm>
            <a:custGeom>
              <a:avLst/>
              <a:gdLst/>
              <a:ahLst/>
              <a:cxnLst/>
              <a:rect l="l" t="t" r="r" b="b"/>
              <a:pathLst>
                <a:path w="2709333" h="4816592">
                  <a:moveTo>
                    <a:pt x="0" y="0"/>
                  </a:moveTo>
                  <a:lnTo>
                    <a:pt x="2709333" y="0"/>
                  </a:lnTo>
                  <a:lnTo>
                    <a:pt x="2709333" y="4816592"/>
                  </a:lnTo>
                  <a:lnTo>
                    <a:pt x="0" y="4816592"/>
                  </a:lnTo>
                  <a:close/>
                </a:path>
              </a:pathLst>
            </a:custGeom>
            <a:solidFill>
              <a:srgbClr val="FFFAEA"/>
            </a:solidFill>
            <a:ln w="161925" cap="sq">
              <a:solidFill>
                <a:srgbClr val="304238"/>
              </a:solidFill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38100"/>
              <a:ext cx="2709333" cy="4854693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5" name="Freeform 5"/>
          <p:cNvSpPr/>
          <p:nvPr/>
        </p:nvSpPr>
        <p:spPr>
          <a:xfrm>
            <a:off x="1658726" y="9258300"/>
            <a:ext cx="4164926" cy="1522091"/>
          </a:xfrm>
          <a:custGeom>
            <a:avLst/>
            <a:gdLst/>
            <a:ahLst/>
            <a:cxnLst/>
            <a:rect l="l" t="t" r="r" b="b"/>
            <a:pathLst>
              <a:path w="4164926" h="1522091">
                <a:moveTo>
                  <a:pt x="0" y="0"/>
                </a:moveTo>
                <a:lnTo>
                  <a:pt x="4164926" y="0"/>
                </a:lnTo>
                <a:lnTo>
                  <a:pt x="4164926" y="1522091"/>
                </a:lnTo>
                <a:lnTo>
                  <a:pt x="0" y="1522091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2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6" name="Freeform 6"/>
          <p:cNvSpPr/>
          <p:nvPr/>
        </p:nvSpPr>
        <p:spPr>
          <a:xfrm rot="5400000">
            <a:off x="-3167839" y="6496123"/>
            <a:ext cx="7477455" cy="2175676"/>
          </a:xfrm>
          <a:custGeom>
            <a:avLst/>
            <a:gdLst/>
            <a:ahLst/>
            <a:cxnLst/>
            <a:rect l="l" t="t" r="r" b="b"/>
            <a:pathLst>
              <a:path w="7477455" h="2175676">
                <a:moveTo>
                  <a:pt x="0" y="0"/>
                </a:moveTo>
                <a:lnTo>
                  <a:pt x="7477454" y="0"/>
                </a:lnTo>
                <a:lnTo>
                  <a:pt x="7477454" y="2175676"/>
                </a:lnTo>
                <a:lnTo>
                  <a:pt x="0" y="2175676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7" name="Freeform 7"/>
          <p:cNvSpPr/>
          <p:nvPr/>
        </p:nvSpPr>
        <p:spPr>
          <a:xfrm flipH="1">
            <a:off x="15591460" y="57945"/>
            <a:ext cx="2696540" cy="970755"/>
          </a:xfrm>
          <a:custGeom>
            <a:avLst/>
            <a:gdLst/>
            <a:ahLst/>
            <a:cxnLst/>
            <a:rect l="l" t="t" r="r" b="b"/>
            <a:pathLst>
              <a:path w="2696540" h="970755">
                <a:moveTo>
                  <a:pt x="2696540" y="0"/>
                </a:moveTo>
                <a:lnTo>
                  <a:pt x="0" y="0"/>
                </a:lnTo>
                <a:lnTo>
                  <a:pt x="0" y="970755"/>
                </a:lnTo>
                <a:lnTo>
                  <a:pt x="2696540" y="970755"/>
                </a:lnTo>
                <a:lnTo>
                  <a:pt x="269654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8" name="Freeform 8"/>
          <p:cNvSpPr/>
          <p:nvPr/>
        </p:nvSpPr>
        <p:spPr>
          <a:xfrm>
            <a:off x="17259300" y="1192507"/>
            <a:ext cx="4164926" cy="1522091"/>
          </a:xfrm>
          <a:custGeom>
            <a:avLst/>
            <a:gdLst/>
            <a:ahLst/>
            <a:cxnLst/>
            <a:rect l="l" t="t" r="r" b="b"/>
            <a:pathLst>
              <a:path w="4164926" h="1522091">
                <a:moveTo>
                  <a:pt x="0" y="0"/>
                </a:moveTo>
                <a:lnTo>
                  <a:pt x="4164926" y="0"/>
                </a:lnTo>
                <a:lnTo>
                  <a:pt x="4164926" y="1522091"/>
                </a:lnTo>
                <a:lnTo>
                  <a:pt x="0" y="1522091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2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9" name="TextBox 9"/>
          <p:cNvSpPr txBox="1"/>
          <p:nvPr/>
        </p:nvSpPr>
        <p:spPr>
          <a:xfrm>
            <a:off x="5210090" y="3657437"/>
            <a:ext cx="7867820" cy="61595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4900"/>
              </a:lnSpc>
            </a:pPr>
            <a:r>
              <a:rPr lang="en-US" sz="3500" b="1" spc="-119">
                <a:solidFill>
                  <a:srgbClr val="2B4135"/>
                </a:solidFill>
                <a:latin typeface="Tex Gyre Bonum Bold"/>
                <a:ea typeface="Tex Gyre Bonum Bold"/>
                <a:cs typeface="Tex Gyre Bonum Bold"/>
                <a:sym typeface="Tex Gyre Bonum Bold"/>
              </a:rPr>
              <a:t>Theme 2: Planning before departure</a:t>
            </a:r>
          </a:p>
        </p:txBody>
      </p:sp>
      <p:sp>
        <p:nvSpPr>
          <p:cNvPr id="10" name="TextBox 10"/>
          <p:cNvSpPr txBox="1"/>
          <p:nvPr/>
        </p:nvSpPr>
        <p:spPr>
          <a:xfrm>
            <a:off x="1478816" y="1104900"/>
            <a:ext cx="13170798" cy="221195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7233"/>
              </a:lnSpc>
            </a:pPr>
            <a:r>
              <a:rPr lang="en-US" sz="9042" b="1" spc="-397">
                <a:solidFill>
                  <a:srgbClr val="2B4135"/>
                </a:solidFill>
                <a:latin typeface="Agrandir Bold"/>
                <a:ea typeface="Agrandir Bold"/>
                <a:cs typeface="Agrandir Bold"/>
                <a:sym typeface="Agrandir Bold"/>
              </a:rPr>
              <a:t>Finding 2: Pre-Departure Planning</a:t>
            </a:r>
          </a:p>
        </p:txBody>
      </p:sp>
      <p:sp>
        <p:nvSpPr>
          <p:cNvPr id="11" name="TextBox 11"/>
          <p:cNvSpPr txBox="1"/>
          <p:nvPr/>
        </p:nvSpPr>
        <p:spPr>
          <a:xfrm>
            <a:off x="6084852" y="4616287"/>
            <a:ext cx="7375766" cy="494030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755651" lvl="1" indent="-377825" algn="l">
              <a:lnSpc>
                <a:spcPts val="4900"/>
              </a:lnSpc>
              <a:buFont typeface="Arial"/>
              <a:buChar char="•"/>
            </a:pPr>
            <a:r>
              <a:rPr lang="en-US" sz="3500" spc="-119">
                <a:solidFill>
                  <a:srgbClr val="2B4135"/>
                </a:solidFill>
                <a:latin typeface="Tex Gyre Bonum"/>
                <a:ea typeface="Tex Gyre Bonum"/>
                <a:cs typeface="Tex Gyre Bonum"/>
                <a:sym typeface="Tex Gyre Bonum"/>
              </a:rPr>
              <a:t>Planning styles varied:</a:t>
            </a:r>
          </a:p>
          <a:p>
            <a:pPr marL="1511301" lvl="2" indent="-503767" algn="l">
              <a:lnSpc>
                <a:spcPts val="4900"/>
              </a:lnSpc>
              <a:buFont typeface="Arial"/>
              <a:buChar char="⚬"/>
            </a:pPr>
            <a:r>
              <a:rPr lang="en-US" sz="3500" spc="-119">
                <a:solidFill>
                  <a:srgbClr val="2B4135"/>
                </a:solidFill>
                <a:latin typeface="Tex Gyre Bonum"/>
                <a:ea typeface="Tex Gyre Bonum"/>
                <a:cs typeface="Tex Gyre Bonum"/>
                <a:sym typeface="Tex Gyre Bonum"/>
              </a:rPr>
              <a:t>detailed</a:t>
            </a:r>
          </a:p>
          <a:p>
            <a:pPr marL="1511301" lvl="2" indent="-503767" algn="l">
              <a:lnSpc>
                <a:spcPts val="4900"/>
              </a:lnSpc>
              <a:buFont typeface="Arial"/>
              <a:buChar char="⚬"/>
            </a:pPr>
            <a:r>
              <a:rPr lang="en-US" sz="3500" spc="-119">
                <a:solidFill>
                  <a:srgbClr val="2B4135"/>
                </a:solidFill>
                <a:latin typeface="Tex Gyre Bonum"/>
                <a:ea typeface="Tex Gyre Bonum"/>
                <a:cs typeface="Tex Gyre Bonum"/>
                <a:sym typeface="Tex Gyre Bonum"/>
              </a:rPr>
              <a:t>loose/flexible</a:t>
            </a:r>
          </a:p>
          <a:p>
            <a:pPr marL="755651" lvl="1" indent="-377825" algn="l">
              <a:lnSpc>
                <a:spcPts val="4900"/>
              </a:lnSpc>
              <a:buFont typeface="Arial"/>
              <a:buChar char="•"/>
            </a:pPr>
            <a:r>
              <a:rPr lang="en-US" sz="3500" spc="-119">
                <a:solidFill>
                  <a:srgbClr val="2B4135"/>
                </a:solidFill>
                <a:latin typeface="Tex Gyre Bonum"/>
                <a:ea typeface="Tex Gyre Bonum"/>
                <a:cs typeface="Tex Gyre Bonum"/>
                <a:sym typeface="Tex Gyre Bonum"/>
              </a:rPr>
              <a:t>Influenced by:</a:t>
            </a:r>
          </a:p>
          <a:p>
            <a:pPr marL="1511301" lvl="2" indent="-503767" algn="l">
              <a:lnSpc>
                <a:spcPts val="4900"/>
              </a:lnSpc>
              <a:buFont typeface="Arial"/>
              <a:buChar char="⚬"/>
            </a:pPr>
            <a:r>
              <a:rPr lang="en-US" sz="3500" spc="-119">
                <a:solidFill>
                  <a:srgbClr val="2B4135"/>
                </a:solidFill>
                <a:latin typeface="Tex Gyre Bonum"/>
                <a:ea typeface="Tex Gyre Bonum"/>
                <a:cs typeface="Tex Gyre Bonum"/>
                <a:sym typeface="Tex Gyre Bonum"/>
              </a:rPr>
              <a:t>destination image</a:t>
            </a:r>
          </a:p>
          <a:p>
            <a:pPr marL="1511301" lvl="2" indent="-503767" algn="l">
              <a:lnSpc>
                <a:spcPts val="4900"/>
              </a:lnSpc>
              <a:buFont typeface="Arial"/>
              <a:buChar char="⚬"/>
            </a:pPr>
            <a:r>
              <a:rPr lang="en-US" sz="3500" spc="-119">
                <a:solidFill>
                  <a:srgbClr val="2B4135"/>
                </a:solidFill>
                <a:latin typeface="Tex Gyre Bonum"/>
                <a:ea typeface="Tex Gyre Bonum"/>
                <a:cs typeface="Tex Gyre Bonum"/>
                <a:sym typeface="Tex Gyre Bonum"/>
              </a:rPr>
              <a:t>social media</a:t>
            </a:r>
          </a:p>
          <a:p>
            <a:pPr marL="1511301" lvl="2" indent="-503767" algn="l">
              <a:lnSpc>
                <a:spcPts val="4900"/>
              </a:lnSpc>
              <a:buFont typeface="Arial"/>
              <a:buChar char="⚬"/>
            </a:pPr>
            <a:r>
              <a:rPr lang="en-US" sz="3500" spc="-119">
                <a:solidFill>
                  <a:srgbClr val="2B4135"/>
                </a:solidFill>
                <a:latin typeface="Tex Gyre Bonum"/>
                <a:ea typeface="Tex Gyre Bonum"/>
                <a:cs typeface="Tex Gyre Bonum"/>
                <a:sym typeface="Tex Gyre Bonum"/>
              </a:rPr>
              <a:t>friends, family, peers</a:t>
            </a:r>
          </a:p>
          <a:p>
            <a:pPr algn="l">
              <a:lnSpc>
                <a:spcPts val="4900"/>
              </a:lnSpc>
            </a:pPr>
            <a:endParaRPr lang="en-US" sz="3500" spc="-119">
              <a:solidFill>
                <a:srgbClr val="2B4135"/>
              </a:solidFill>
              <a:latin typeface="Tex Gyre Bonum"/>
              <a:ea typeface="Tex Gyre Bonum"/>
              <a:cs typeface="Tex Gyre Bonum"/>
              <a:sym typeface="Tex Gyre Bonum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AE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 rot="-5400000">
            <a:off x="4000500" y="-4000500"/>
            <a:ext cx="10287000" cy="18288000"/>
            <a:chOff x="0" y="0"/>
            <a:chExt cx="2709333" cy="4816593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2709333" cy="4816592"/>
            </a:xfrm>
            <a:custGeom>
              <a:avLst/>
              <a:gdLst/>
              <a:ahLst/>
              <a:cxnLst/>
              <a:rect l="l" t="t" r="r" b="b"/>
              <a:pathLst>
                <a:path w="2709333" h="4816592">
                  <a:moveTo>
                    <a:pt x="0" y="0"/>
                  </a:moveTo>
                  <a:lnTo>
                    <a:pt x="2709333" y="0"/>
                  </a:lnTo>
                  <a:lnTo>
                    <a:pt x="2709333" y="4816592"/>
                  </a:lnTo>
                  <a:lnTo>
                    <a:pt x="0" y="4816592"/>
                  </a:lnTo>
                  <a:close/>
                </a:path>
              </a:pathLst>
            </a:custGeom>
            <a:solidFill>
              <a:srgbClr val="FFFAEA"/>
            </a:solidFill>
            <a:ln w="161925" cap="sq">
              <a:solidFill>
                <a:srgbClr val="304238"/>
              </a:solidFill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38100"/>
              <a:ext cx="2709333" cy="4854693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5" name="Freeform 5"/>
          <p:cNvSpPr/>
          <p:nvPr/>
        </p:nvSpPr>
        <p:spPr>
          <a:xfrm>
            <a:off x="1658726" y="9258300"/>
            <a:ext cx="4164926" cy="1522091"/>
          </a:xfrm>
          <a:custGeom>
            <a:avLst/>
            <a:gdLst/>
            <a:ahLst/>
            <a:cxnLst/>
            <a:rect l="l" t="t" r="r" b="b"/>
            <a:pathLst>
              <a:path w="4164926" h="1522091">
                <a:moveTo>
                  <a:pt x="0" y="0"/>
                </a:moveTo>
                <a:lnTo>
                  <a:pt x="4164926" y="0"/>
                </a:lnTo>
                <a:lnTo>
                  <a:pt x="4164926" y="1522091"/>
                </a:lnTo>
                <a:lnTo>
                  <a:pt x="0" y="1522091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2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6" name="Freeform 6"/>
          <p:cNvSpPr/>
          <p:nvPr/>
        </p:nvSpPr>
        <p:spPr>
          <a:xfrm rot="5400000">
            <a:off x="-3167839" y="6496123"/>
            <a:ext cx="7477455" cy="2175676"/>
          </a:xfrm>
          <a:custGeom>
            <a:avLst/>
            <a:gdLst/>
            <a:ahLst/>
            <a:cxnLst/>
            <a:rect l="l" t="t" r="r" b="b"/>
            <a:pathLst>
              <a:path w="7477455" h="2175676">
                <a:moveTo>
                  <a:pt x="0" y="0"/>
                </a:moveTo>
                <a:lnTo>
                  <a:pt x="7477454" y="0"/>
                </a:lnTo>
                <a:lnTo>
                  <a:pt x="7477454" y="2175676"/>
                </a:lnTo>
                <a:lnTo>
                  <a:pt x="0" y="2175676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7" name="Freeform 7"/>
          <p:cNvSpPr/>
          <p:nvPr/>
        </p:nvSpPr>
        <p:spPr>
          <a:xfrm flipH="1">
            <a:off x="15591460" y="57945"/>
            <a:ext cx="2696540" cy="970755"/>
          </a:xfrm>
          <a:custGeom>
            <a:avLst/>
            <a:gdLst/>
            <a:ahLst/>
            <a:cxnLst/>
            <a:rect l="l" t="t" r="r" b="b"/>
            <a:pathLst>
              <a:path w="2696540" h="970755">
                <a:moveTo>
                  <a:pt x="2696540" y="0"/>
                </a:moveTo>
                <a:lnTo>
                  <a:pt x="0" y="0"/>
                </a:lnTo>
                <a:lnTo>
                  <a:pt x="0" y="970755"/>
                </a:lnTo>
                <a:lnTo>
                  <a:pt x="2696540" y="970755"/>
                </a:lnTo>
                <a:lnTo>
                  <a:pt x="269654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8" name="Freeform 8"/>
          <p:cNvSpPr/>
          <p:nvPr/>
        </p:nvSpPr>
        <p:spPr>
          <a:xfrm>
            <a:off x="17259300" y="1192507"/>
            <a:ext cx="4164926" cy="1522091"/>
          </a:xfrm>
          <a:custGeom>
            <a:avLst/>
            <a:gdLst/>
            <a:ahLst/>
            <a:cxnLst/>
            <a:rect l="l" t="t" r="r" b="b"/>
            <a:pathLst>
              <a:path w="4164926" h="1522091">
                <a:moveTo>
                  <a:pt x="0" y="0"/>
                </a:moveTo>
                <a:lnTo>
                  <a:pt x="4164926" y="0"/>
                </a:lnTo>
                <a:lnTo>
                  <a:pt x="4164926" y="1522091"/>
                </a:lnTo>
                <a:lnTo>
                  <a:pt x="0" y="1522091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2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9" name="TextBox 9"/>
          <p:cNvSpPr txBox="1"/>
          <p:nvPr/>
        </p:nvSpPr>
        <p:spPr>
          <a:xfrm>
            <a:off x="3741189" y="3658597"/>
            <a:ext cx="10984161" cy="61595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4900"/>
              </a:lnSpc>
            </a:pPr>
            <a:r>
              <a:rPr lang="en-US" sz="3500" b="1" spc="-119">
                <a:solidFill>
                  <a:srgbClr val="2B4135"/>
                </a:solidFill>
                <a:latin typeface="Tex Gyre Bonum Bold"/>
                <a:ea typeface="Tex Gyre Bonum Bold"/>
                <a:cs typeface="Tex Gyre Bonum Bold"/>
                <a:sym typeface="Tex Gyre Bonum Bold"/>
              </a:rPr>
              <a:t>Theme 3: Adaptive behaviour during study abroad</a:t>
            </a:r>
          </a:p>
        </p:txBody>
      </p:sp>
      <p:sp>
        <p:nvSpPr>
          <p:cNvPr id="10" name="TextBox 10"/>
          <p:cNvSpPr txBox="1"/>
          <p:nvPr/>
        </p:nvSpPr>
        <p:spPr>
          <a:xfrm>
            <a:off x="1478816" y="1104900"/>
            <a:ext cx="13170798" cy="221195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7233"/>
              </a:lnSpc>
            </a:pPr>
            <a:r>
              <a:rPr lang="en-US" sz="9042" b="1" spc="-397">
                <a:solidFill>
                  <a:srgbClr val="2B4135"/>
                </a:solidFill>
                <a:latin typeface="Agrandir Bold"/>
                <a:ea typeface="Agrandir Bold"/>
                <a:cs typeface="Agrandir Bold"/>
                <a:sym typeface="Agrandir Bold"/>
              </a:rPr>
              <a:t>Finding 3: Behaviour Changes Abroad</a:t>
            </a:r>
          </a:p>
        </p:txBody>
      </p:sp>
      <p:sp>
        <p:nvSpPr>
          <p:cNvPr id="11" name="TextBox 11"/>
          <p:cNvSpPr txBox="1"/>
          <p:nvPr/>
        </p:nvSpPr>
        <p:spPr>
          <a:xfrm>
            <a:off x="6084852" y="4616287"/>
            <a:ext cx="7375766" cy="43211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755651" lvl="1" indent="-377825" algn="l">
              <a:lnSpc>
                <a:spcPts val="4900"/>
              </a:lnSpc>
              <a:buFont typeface="Arial"/>
              <a:buChar char="•"/>
            </a:pPr>
            <a:r>
              <a:rPr lang="en-US" sz="3500" spc="-119">
                <a:solidFill>
                  <a:srgbClr val="2B4135"/>
                </a:solidFill>
                <a:latin typeface="Tex Gyre Bonum"/>
                <a:ea typeface="Tex Gyre Bonum"/>
                <a:cs typeface="Tex Gyre Bonum"/>
                <a:sym typeface="Tex Gyre Bonum"/>
              </a:rPr>
              <a:t>Original plans often changed</a:t>
            </a:r>
          </a:p>
          <a:p>
            <a:pPr marL="755651" lvl="1" indent="-377825" algn="l">
              <a:lnSpc>
                <a:spcPts val="4900"/>
              </a:lnSpc>
              <a:buFont typeface="Arial"/>
              <a:buChar char="•"/>
            </a:pPr>
            <a:r>
              <a:rPr lang="en-US" sz="3500" spc="-119">
                <a:solidFill>
                  <a:srgbClr val="2B4135"/>
                </a:solidFill>
                <a:latin typeface="Tex Gyre Bonum"/>
                <a:ea typeface="Tex Gyre Bonum"/>
                <a:cs typeface="Tex Gyre Bonum"/>
                <a:sym typeface="Tex Gyre Bonum"/>
              </a:rPr>
              <a:t>Behaviour shaped by:</a:t>
            </a:r>
          </a:p>
          <a:p>
            <a:pPr marL="1511301" lvl="2" indent="-503767" algn="l">
              <a:lnSpc>
                <a:spcPts val="4900"/>
              </a:lnSpc>
              <a:buFont typeface="Arial"/>
              <a:buChar char="⚬"/>
            </a:pPr>
            <a:r>
              <a:rPr lang="en-US" sz="3500" spc="-119">
                <a:solidFill>
                  <a:srgbClr val="2B4135"/>
                </a:solidFill>
                <a:latin typeface="Tex Gyre Bonum"/>
                <a:ea typeface="Tex Gyre Bonum"/>
                <a:cs typeface="Tex Gyre Bonum"/>
                <a:sym typeface="Tex Gyre Bonum"/>
              </a:rPr>
              <a:t>budget</a:t>
            </a:r>
          </a:p>
          <a:p>
            <a:pPr marL="1511301" lvl="2" indent="-503767" algn="l">
              <a:lnSpc>
                <a:spcPts val="4900"/>
              </a:lnSpc>
              <a:buFont typeface="Arial"/>
              <a:buChar char="⚬"/>
            </a:pPr>
            <a:r>
              <a:rPr lang="en-US" sz="3500" spc="-119">
                <a:solidFill>
                  <a:srgbClr val="2B4135"/>
                </a:solidFill>
                <a:latin typeface="Tex Gyre Bonum"/>
                <a:ea typeface="Tex Gyre Bonum"/>
                <a:cs typeface="Tex Gyre Bonum"/>
                <a:sym typeface="Tex Gyre Bonum"/>
              </a:rPr>
              <a:t>time</a:t>
            </a:r>
          </a:p>
          <a:p>
            <a:pPr marL="1511301" lvl="2" indent="-503767" algn="l">
              <a:lnSpc>
                <a:spcPts val="4900"/>
              </a:lnSpc>
              <a:buFont typeface="Arial"/>
              <a:buChar char="⚬"/>
            </a:pPr>
            <a:r>
              <a:rPr lang="en-US" sz="3500" spc="-119">
                <a:solidFill>
                  <a:srgbClr val="2B4135"/>
                </a:solidFill>
                <a:latin typeface="Tex Gyre Bonum"/>
                <a:ea typeface="Tex Gyre Bonum"/>
                <a:cs typeface="Tex Gyre Bonum"/>
                <a:sym typeface="Tex Gyre Bonum"/>
              </a:rPr>
              <a:t>transportation</a:t>
            </a:r>
          </a:p>
          <a:p>
            <a:pPr marL="1511301" lvl="2" indent="-503767" algn="l">
              <a:lnSpc>
                <a:spcPts val="4900"/>
              </a:lnSpc>
              <a:buFont typeface="Arial"/>
              <a:buChar char="⚬"/>
            </a:pPr>
            <a:r>
              <a:rPr lang="en-US" sz="3500" spc="-119">
                <a:solidFill>
                  <a:srgbClr val="2B4135"/>
                </a:solidFill>
                <a:latin typeface="Tex Gyre Bonum"/>
                <a:ea typeface="Tex Gyre Bonum"/>
                <a:cs typeface="Tex Gyre Bonum"/>
                <a:sym typeface="Tex Gyre Bonum"/>
              </a:rPr>
              <a:t>geography</a:t>
            </a:r>
          </a:p>
          <a:p>
            <a:pPr marL="1511301" lvl="2" indent="-503767" algn="l">
              <a:lnSpc>
                <a:spcPts val="4900"/>
              </a:lnSpc>
              <a:buFont typeface="Arial"/>
              <a:buChar char="⚬"/>
            </a:pPr>
            <a:r>
              <a:rPr lang="en-US" sz="3500" spc="-119">
                <a:solidFill>
                  <a:srgbClr val="2B4135"/>
                </a:solidFill>
                <a:latin typeface="Tex Gyre Bonum"/>
                <a:ea typeface="Tex Gyre Bonum"/>
                <a:cs typeface="Tex Gyre Bonum"/>
                <a:sym typeface="Tex Gyre Bonum"/>
              </a:rPr>
              <a:t>academic responsibilities 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AE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 rot="-5400000">
            <a:off x="4000500" y="-4000500"/>
            <a:ext cx="10287000" cy="18288000"/>
            <a:chOff x="0" y="0"/>
            <a:chExt cx="2709333" cy="4816593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2709333" cy="4816592"/>
            </a:xfrm>
            <a:custGeom>
              <a:avLst/>
              <a:gdLst/>
              <a:ahLst/>
              <a:cxnLst/>
              <a:rect l="l" t="t" r="r" b="b"/>
              <a:pathLst>
                <a:path w="2709333" h="4816592">
                  <a:moveTo>
                    <a:pt x="0" y="0"/>
                  </a:moveTo>
                  <a:lnTo>
                    <a:pt x="2709333" y="0"/>
                  </a:lnTo>
                  <a:lnTo>
                    <a:pt x="2709333" y="4816592"/>
                  </a:lnTo>
                  <a:lnTo>
                    <a:pt x="0" y="4816592"/>
                  </a:lnTo>
                  <a:close/>
                </a:path>
              </a:pathLst>
            </a:custGeom>
            <a:solidFill>
              <a:srgbClr val="FFFAEA"/>
            </a:solidFill>
            <a:ln w="161925" cap="sq">
              <a:solidFill>
                <a:srgbClr val="304238"/>
              </a:solidFill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38100"/>
              <a:ext cx="2709333" cy="4854693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5" name="Freeform 5"/>
          <p:cNvSpPr/>
          <p:nvPr/>
        </p:nvSpPr>
        <p:spPr>
          <a:xfrm>
            <a:off x="1658726" y="9258300"/>
            <a:ext cx="4164926" cy="1522091"/>
          </a:xfrm>
          <a:custGeom>
            <a:avLst/>
            <a:gdLst/>
            <a:ahLst/>
            <a:cxnLst/>
            <a:rect l="l" t="t" r="r" b="b"/>
            <a:pathLst>
              <a:path w="4164926" h="1522091">
                <a:moveTo>
                  <a:pt x="0" y="0"/>
                </a:moveTo>
                <a:lnTo>
                  <a:pt x="4164926" y="0"/>
                </a:lnTo>
                <a:lnTo>
                  <a:pt x="4164926" y="1522091"/>
                </a:lnTo>
                <a:lnTo>
                  <a:pt x="0" y="1522091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2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6" name="Freeform 6"/>
          <p:cNvSpPr/>
          <p:nvPr/>
        </p:nvSpPr>
        <p:spPr>
          <a:xfrm rot="5400000">
            <a:off x="-3167839" y="6496123"/>
            <a:ext cx="7477455" cy="2175676"/>
          </a:xfrm>
          <a:custGeom>
            <a:avLst/>
            <a:gdLst/>
            <a:ahLst/>
            <a:cxnLst/>
            <a:rect l="l" t="t" r="r" b="b"/>
            <a:pathLst>
              <a:path w="7477455" h="2175676">
                <a:moveTo>
                  <a:pt x="0" y="0"/>
                </a:moveTo>
                <a:lnTo>
                  <a:pt x="7477454" y="0"/>
                </a:lnTo>
                <a:lnTo>
                  <a:pt x="7477454" y="2175676"/>
                </a:lnTo>
                <a:lnTo>
                  <a:pt x="0" y="2175676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7" name="Freeform 7"/>
          <p:cNvSpPr/>
          <p:nvPr/>
        </p:nvSpPr>
        <p:spPr>
          <a:xfrm flipH="1">
            <a:off x="15591460" y="57945"/>
            <a:ext cx="2696540" cy="970755"/>
          </a:xfrm>
          <a:custGeom>
            <a:avLst/>
            <a:gdLst/>
            <a:ahLst/>
            <a:cxnLst/>
            <a:rect l="l" t="t" r="r" b="b"/>
            <a:pathLst>
              <a:path w="2696540" h="970755">
                <a:moveTo>
                  <a:pt x="2696540" y="0"/>
                </a:moveTo>
                <a:lnTo>
                  <a:pt x="0" y="0"/>
                </a:lnTo>
                <a:lnTo>
                  <a:pt x="0" y="970755"/>
                </a:lnTo>
                <a:lnTo>
                  <a:pt x="2696540" y="970755"/>
                </a:lnTo>
                <a:lnTo>
                  <a:pt x="269654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8" name="Freeform 8"/>
          <p:cNvSpPr/>
          <p:nvPr/>
        </p:nvSpPr>
        <p:spPr>
          <a:xfrm>
            <a:off x="17259300" y="1192507"/>
            <a:ext cx="4164926" cy="1522091"/>
          </a:xfrm>
          <a:custGeom>
            <a:avLst/>
            <a:gdLst/>
            <a:ahLst/>
            <a:cxnLst/>
            <a:rect l="l" t="t" r="r" b="b"/>
            <a:pathLst>
              <a:path w="4164926" h="1522091">
                <a:moveTo>
                  <a:pt x="0" y="0"/>
                </a:moveTo>
                <a:lnTo>
                  <a:pt x="4164926" y="0"/>
                </a:lnTo>
                <a:lnTo>
                  <a:pt x="4164926" y="1522091"/>
                </a:lnTo>
                <a:lnTo>
                  <a:pt x="0" y="1522091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2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9" name="TextBox 9"/>
          <p:cNvSpPr txBox="1"/>
          <p:nvPr/>
        </p:nvSpPr>
        <p:spPr>
          <a:xfrm>
            <a:off x="3741189" y="3658597"/>
            <a:ext cx="10984161" cy="61595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4900"/>
              </a:lnSpc>
            </a:pPr>
            <a:r>
              <a:rPr lang="en-US" sz="3500" b="1" spc="-119">
                <a:solidFill>
                  <a:srgbClr val="2B4135"/>
                </a:solidFill>
                <a:latin typeface="Tex Gyre Bonum Bold"/>
                <a:ea typeface="Tex Gyre Bonum Bold"/>
                <a:cs typeface="Tex Gyre Bonum Bold"/>
                <a:sym typeface="Tex Gyre Bonum Bold"/>
              </a:rPr>
              <a:t>Theme 4: Travel competence develops abroad</a:t>
            </a:r>
          </a:p>
        </p:txBody>
      </p:sp>
      <p:sp>
        <p:nvSpPr>
          <p:cNvPr id="10" name="TextBox 10"/>
          <p:cNvSpPr txBox="1"/>
          <p:nvPr/>
        </p:nvSpPr>
        <p:spPr>
          <a:xfrm>
            <a:off x="1478816" y="1104900"/>
            <a:ext cx="13170798" cy="221195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7233"/>
              </a:lnSpc>
            </a:pPr>
            <a:r>
              <a:rPr lang="en-US" sz="9042" b="1" spc="-397">
                <a:solidFill>
                  <a:srgbClr val="2B4135"/>
                </a:solidFill>
                <a:latin typeface="Agrandir Bold"/>
                <a:ea typeface="Agrandir Bold"/>
                <a:cs typeface="Agrandir Bold"/>
                <a:sym typeface="Agrandir Bold"/>
              </a:rPr>
              <a:t>Finding 4: Learning Through Experience</a:t>
            </a:r>
          </a:p>
        </p:txBody>
      </p:sp>
      <p:sp>
        <p:nvSpPr>
          <p:cNvPr id="11" name="TextBox 11"/>
          <p:cNvSpPr txBox="1"/>
          <p:nvPr/>
        </p:nvSpPr>
        <p:spPr>
          <a:xfrm>
            <a:off x="6084852" y="4616287"/>
            <a:ext cx="7375766" cy="370205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755651" lvl="1" indent="-377825" algn="l">
              <a:lnSpc>
                <a:spcPts val="4900"/>
              </a:lnSpc>
              <a:buFont typeface="Arial"/>
              <a:buChar char="•"/>
            </a:pPr>
            <a:r>
              <a:rPr lang="en-US" sz="3500" spc="-119">
                <a:solidFill>
                  <a:srgbClr val="2B4135"/>
                </a:solidFill>
                <a:latin typeface="Tex Gyre Bonum"/>
                <a:ea typeface="Tex Gyre Bonum"/>
                <a:cs typeface="Tex Gyre Bonum"/>
                <a:sym typeface="Tex Gyre Bonum"/>
              </a:rPr>
              <a:t>Learning by doing:</a:t>
            </a:r>
          </a:p>
          <a:p>
            <a:pPr marL="1511301" lvl="2" indent="-503767" algn="l">
              <a:lnSpc>
                <a:spcPts val="4900"/>
              </a:lnSpc>
              <a:buFont typeface="Arial"/>
              <a:buChar char="⚬"/>
            </a:pPr>
            <a:r>
              <a:rPr lang="en-US" sz="3500" spc="-119">
                <a:solidFill>
                  <a:srgbClr val="2B4135"/>
                </a:solidFill>
                <a:latin typeface="Tex Gyre Bonum"/>
                <a:ea typeface="Tex Gyre Bonum"/>
                <a:cs typeface="Tex Gyre Bonum"/>
                <a:sym typeface="Tex Gyre Bonum"/>
              </a:rPr>
              <a:t>booking</a:t>
            </a:r>
          </a:p>
          <a:p>
            <a:pPr marL="1511301" lvl="2" indent="-503767" algn="l">
              <a:lnSpc>
                <a:spcPts val="4900"/>
              </a:lnSpc>
              <a:buFont typeface="Arial"/>
              <a:buChar char="⚬"/>
            </a:pPr>
            <a:r>
              <a:rPr lang="en-US" sz="3500" spc="-119">
                <a:solidFill>
                  <a:srgbClr val="2B4135"/>
                </a:solidFill>
                <a:latin typeface="Tex Gyre Bonum"/>
                <a:ea typeface="Tex Gyre Bonum"/>
                <a:cs typeface="Tex Gyre Bonum"/>
                <a:sym typeface="Tex Gyre Bonum"/>
              </a:rPr>
              <a:t>transport systems</a:t>
            </a:r>
          </a:p>
          <a:p>
            <a:pPr marL="1511301" lvl="2" indent="-503767" algn="l">
              <a:lnSpc>
                <a:spcPts val="4900"/>
              </a:lnSpc>
              <a:buFont typeface="Arial"/>
              <a:buChar char="⚬"/>
            </a:pPr>
            <a:r>
              <a:rPr lang="en-US" sz="3500" spc="-119">
                <a:solidFill>
                  <a:srgbClr val="2B4135"/>
                </a:solidFill>
                <a:latin typeface="Tex Gyre Bonum"/>
                <a:ea typeface="Tex Gyre Bonum"/>
                <a:cs typeface="Tex Gyre Bonum"/>
                <a:sym typeface="Tex Gyre Bonum"/>
              </a:rPr>
              <a:t>budgeting</a:t>
            </a:r>
          </a:p>
          <a:p>
            <a:pPr marL="1511301" lvl="2" indent="-503767" algn="l">
              <a:lnSpc>
                <a:spcPts val="4900"/>
              </a:lnSpc>
              <a:buFont typeface="Arial"/>
              <a:buChar char="⚬"/>
            </a:pPr>
            <a:r>
              <a:rPr lang="en-US" sz="3500" spc="-119">
                <a:solidFill>
                  <a:srgbClr val="2B4135"/>
                </a:solidFill>
                <a:latin typeface="Tex Gyre Bonum"/>
                <a:ea typeface="Tex Gyre Bonum"/>
                <a:cs typeface="Tex Gyre Bonum"/>
                <a:sym typeface="Tex Gyre Bonum"/>
              </a:rPr>
              <a:t>safety</a:t>
            </a:r>
          </a:p>
          <a:p>
            <a:pPr marL="1511301" lvl="2" indent="-503767" algn="l">
              <a:lnSpc>
                <a:spcPts val="4900"/>
              </a:lnSpc>
              <a:buFont typeface="Arial"/>
              <a:buChar char="⚬"/>
            </a:pPr>
            <a:r>
              <a:rPr lang="en-US" sz="3500" spc="-119">
                <a:solidFill>
                  <a:srgbClr val="2B4135"/>
                </a:solidFill>
                <a:latin typeface="Tex Gyre Bonum"/>
                <a:ea typeface="Tex Gyre Bonum"/>
                <a:cs typeface="Tex Gyre Bonum"/>
                <a:sym typeface="Tex Gyre Bonum"/>
              </a:rPr>
              <a:t>accommodation choices 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AE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 rot="-5400000">
            <a:off x="4000500" y="-4000500"/>
            <a:ext cx="10287000" cy="18288000"/>
            <a:chOff x="0" y="0"/>
            <a:chExt cx="2709333" cy="4816593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2709333" cy="4816592"/>
            </a:xfrm>
            <a:custGeom>
              <a:avLst/>
              <a:gdLst/>
              <a:ahLst/>
              <a:cxnLst/>
              <a:rect l="l" t="t" r="r" b="b"/>
              <a:pathLst>
                <a:path w="2709333" h="4816592">
                  <a:moveTo>
                    <a:pt x="0" y="0"/>
                  </a:moveTo>
                  <a:lnTo>
                    <a:pt x="2709333" y="0"/>
                  </a:lnTo>
                  <a:lnTo>
                    <a:pt x="2709333" y="4816592"/>
                  </a:lnTo>
                  <a:lnTo>
                    <a:pt x="0" y="4816592"/>
                  </a:lnTo>
                  <a:close/>
                </a:path>
              </a:pathLst>
            </a:custGeom>
            <a:solidFill>
              <a:srgbClr val="FFFAEA"/>
            </a:solidFill>
            <a:ln w="161925" cap="sq">
              <a:solidFill>
                <a:srgbClr val="304238"/>
              </a:solidFill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38100"/>
              <a:ext cx="2709333" cy="4854693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5" name="Freeform 5"/>
          <p:cNvSpPr/>
          <p:nvPr/>
        </p:nvSpPr>
        <p:spPr>
          <a:xfrm>
            <a:off x="1658726" y="9258300"/>
            <a:ext cx="4164926" cy="1522091"/>
          </a:xfrm>
          <a:custGeom>
            <a:avLst/>
            <a:gdLst/>
            <a:ahLst/>
            <a:cxnLst/>
            <a:rect l="l" t="t" r="r" b="b"/>
            <a:pathLst>
              <a:path w="4164926" h="1522091">
                <a:moveTo>
                  <a:pt x="0" y="0"/>
                </a:moveTo>
                <a:lnTo>
                  <a:pt x="4164926" y="0"/>
                </a:lnTo>
                <a:lnTo>
                  <a:pt x="4164926" y="1522091"/>
                </a:lnTo>
                <a:lnTo>
                  <a:pt x="0" y="1522091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2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6" name="Freeform 6"/>
          <p:cNvSpPr/>
          <p:nvPr/>
        </p:nvSpPr>
        <p:spPr>
          <a:xfrm rot="5400000">
            <a:off x="-3167839" y="6496123"/>
            <a:ext cx="7477455" cy="2175676"/>
          </a:xfrm>
          <a:custGeom>
            <a:avLst/>
            <a:gdLst/>
            <a:ahLst/>
            <a:cxnLst/>
            <a:rect l="l" t="t" r="r" b="b"/>
            <a:pathLst>
              <a:path w="7477455" h="2175676">
                <a:moveTo>
                  <a:pt x="0" y="0"/>
                </a:moveTo>
                <a:lnTo>
                  <a:pt x="7477454" y="0"/>
                </a:lnTo>
                <a:lnTo>
                  <a:pt x="7477454" y="2175676"/>
                </a:lnTo>
                <a:lnTo>
                  <a:pt x="0" y="2175676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7" name="Freeform 7"/>
          <p:cNvSpPr/>
          <p:nvPr/>
        </p:nvSpPr>
        <p:spPr>
          <a:xfrm flipH="1">
            <a:off x="15591460" y="57945"/>
            <a:ext cx="2696540" cy="970755"/>
          </a:xfrm>
          <a:custGeom>
            <a:avLst/>
            <a:gdLst/>
            <a:ahLst/>
            <a:cxnLst/>
            <a:rect l="l" t="t" r="r" b="b"/>
            <a:pathLst>
              <a:path w="2696540" h="970755">
                <a:moveTo>
                  <a:pt x="2696540" y="0"/>
                </a:moveTo>
                <a:lnTo>
                  <a:pt x="0" y="0"/>
                </a:lnTo>
                <a:lnTo>
                  <a:pt x="0" y="970755"/>
                </a:lnTo>
                <a:lnTo>
                  <a:pt x="2696540" y="970755"/>
                </a:lnTo>
                <a:lnTo>
                  <a:pt x="269654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8" name="Freeform 8"/>
          <p:cNvSpPr/>
          <p:nvPr/>
        </p:nvSpPr>
        <p:spPr>
          <a:xfrm>
            <a:off x="17259300" y="1192507"/>
            <a:ext cx="4164926" cy="1522091"/>
          </a:xfrm>
          <a:custGeom>
            <a:avLst/>
            <a:gdLst/>
            <a:ahLst/>
            <a:cxnLst/>
            <a:rect l="l" t="t" r="r" b="b"/>
            <a:pathLst>
              <a:path w="4164926" h="1522091">
                <a:moveTo>
                  <a:pt x="0" y="0"/>
                </a:moveTo>
                <a:lnTo>
                  <a:pt x="4164926" y="0"/>
                </a:lnTo>
                <a:lnTo>
                  <a:pt x="4164926" y="1522091"/>
                </a:lnTo>
                <a:lnTo>
                  <a:pt x="0" y="1522091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2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9" name="TextBox 9"/>
          <p:cNvSpPr txBox="1"/>
          <p:nvPr/>
        </p:nvSpPr>
        <p:spPr>
          <a:xfrm>
            <a:off x="3741189" y="2920516"/>
            <a:ext cx="11850271" cy="61595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4900"/>
              </a:lnSpc>
            </a:pPr>
            <a:r>
              <a:rPr lang="en-US" sz="3500" b="1" spc="-119">
                <a:solidFill>
                  <a:srgbClr val="2B4135"/>
                </a:solidFill>
                <a:latin typeface="Tex Gyre Bonum Bold"/>
                <a:ea typeface="Tex Gyre Bonum Bold"/>
                <a:cs typeface="Tex Gyre Bonum Bold"/>
                <a:sym typeface="Tex Gyre Bonum Bold"/>
              </a:rPr>
              <a:t>Theme 5: Social relationships shape tourism decisions</a:t>
            </a:r>
          </a:p>
        </p:txBody>
      </p:sp>
      <p:sp>
        <p:nvSpPr>
          <p:cNvPr id="10" name="TextBox 10"/>
          <p:cNvSpPr txBox="1"/>
          <p:nvPr/>
        </p:nvSpPr>
        <p:spPr>
          <a:xfrm>
            <a:off x="1478816" y="1104900"/>
            <a:ext cx="13170798" cy="129755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7233"/>
              </a:lnSpc>
            </a:pPr>
            <a:r>
              <a:rPr lang="en-US" sz="9042" b="1" spc="-397">
                <a:solidFill>
                  <a:srgbClr val="2B4135"/>
                </a:solidFill>
                <a:latin typeface="Agrandir Bold"/>
                <a:ea typeface="Agrandir Bold"/>
                <a:cs typeface="Agrandir Bold"/>
                <a:sym typeface="Agrandir Bold"/>
              </a:rPr>
              <a:t>Finding 5: Social Influence</a:t>
            </a:r>
          </a:p>
        </p:txBody>
      </p:sp>
      <p:sp>
        <p:nvSpPr>
          <p:cNvPr id="11" name="TextBox 11"/>
          <p:cNvSpPr txBox="1"/>
          <p:nvPr/>
        </p:nvSpPr>
        <p:spPr>
          <a:xfrm>
            <a:off x="4772709" y="4023803"/>
            <a:ext cx="10136735" cy="317500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755651" lvl="1" indent="-377825" algn="l">
              <a:lnSpc>
                <a:spcPts val="8750"/>
              </a:lnSpc>
              <a:buFont typeface="Arial"/>
              <a:buChar char="•"/>
            </a:pPr>
            <a:r>
              <a:rPr lang="en-US" sz="3500" spc="-119">
                <a:solidFill>
                  <a:srgbClr val="2B4135"/>
                </a:solidFill>
                <a:latin typeface="Tex Gyre Bonum"/>
                <a:ea typeface="Tex Gyre Bonum"/>
                <a:cs typeface="Tex Gyre Bonum"/>
                <a:sym typeface="Tex Gyre Bonum"/>
              </a:rPr>
              <a:t>Friends influence destinations and activities</a:t>
            </a:r>
          </a:p>
          <a:p>
            <a:pPr marL="755651" lvl="1" indent="-377825" algn="l">
              <a:lnSpc>
                <a:spcPts val="8750"/>
              </a:lnSpc>
              <a:buFont typeface="Arial"/>
              <a:buChar char="•"/>
            </a:pPr>
            <a:r>
              <a:rPr lang="en-US" sz="3500" spc="-119">
                <a:solidFill>
                  <a:srgbClr val="2B4135"/>
                </a:solidFill>
                <a:latin typeface="Tex Gyre Bonum"/>
                <a:ea typeface="Tex Gyre Bonum"/>
                <a:cs typeface="Tex Gyre Bonum"/>
                <a:sym typeface="Tex Gyre Bonum"/>
              </a:rPr>
              <a:t>Group travel involves compromise</a:t>
            </a:r>
          </a:p>
          <a:p>
            <a:pPr marL="755651" lvl="1" indent="-377825" algn="l">
              <a:lnSpc>
                <a:spcPts val="8750"/>
              </a:lnSpc>
              <a:buFont typeface="Arial"/>
              <a:buChar char="•"/>
            </a:pPr>
            <a:r>
              <a:rPr lang="en-US" sz="3500" spc="-119">
                <a:solidFill>
                  <a:srgbClr val="2B4135"/>
                </a:solidFill>
                <a:latin typeface="Tex Gyre Bonum"/>
                <a:ea typeface="Tex Gyre Bonum"/>
                <a:cs typeface="Tex Gyre Bonum"/>
                <a:sym typeface="Tex Gyre Bonum"/>
              </a:rPr>
              <a:t>Local connections shape experiences 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AE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 rot="-5400000">
            <a:off x="4000500" y="-4000500"/>
            <a:ext cx="10287000" cy="18288000"/>
            <a:chOff x="0" y="0"/>
            <a:chExt cx="2709333" cy="4816593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2709333" cy="4816592"/>
            </a:xfrm>
            <a:custGeom>
              <a:avLst/>
              <a:gdLst/>
              <a:ahLst/>
              <a:cxnLst/>
              <a:rect l="l" t="t" r="r" b="b"/>
              <a:pathLst>
                <a:path w="2709333" h="4816592">
                  <a:moveTo>
                    <a:pt x="0" y="0"/>
                  </a:moveTo>
                  <a:lnTo>
                    <a:pt x="2709333" y="0"/>
                  </a:lnTo>
                  <a:lnTo>
                    <a:pt x="2709333" y="4816592"/>
                  </a:lnTo>
                  <a:lnTo>
                    <a:pt x="0" y="4816592"/>
                  </a:lnTo>
                  <a:close/>
                </a:path>
              </a:pathLst>
            </a:custGeom>
            <a:solidFill>
              <a:srgbClr val="FFFAEA"/>
            </a:solidFill>
            <a:ln w="161925" cap="sq">
              <a:solidFill>
                <a:srgbClr val="304238"/>
              </a:solidFill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38100"/>
              <a:ext cx="2709333" cy="4854693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5" name="Freeform 5"/>
          <p:cNvSpPr/>
          <p:nvPr/>
        </p:nvSpPr>
        <p:spPr>
          <a:xfrm>
            <a:off x="1658726" y="9258300"/>
            <a:ext cx="4164926" cy="1522091"/>
          </a:xfrm>
          <a:custGeom>
            <a:avLst/>
            <a:gdLst/>
            <a:ahLst/>
            <a:cxnLst/>
            <a:rect l="l" t="t" r="r" b="b"/>
            <a:pathLst>
              <a:path w="4164926" h="1522091">
                <a:moveTo>
                  <a:pt x="0" y="0"/>
                </a:moveTo>
                <a:lnTo>
                  <a:pt x="4164926" y="0"/>
                </a:lnTo>
                <a:lnTo>
                  <a:pt x="4164926" y="1522091"/>
                </a:lnTo>
                <a:lnTo>
                  <a:pt x="0" y="1522091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2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6" name="Freeform 6"/>
          <p:cNvSpPr/>
          <p:nvPr/>
        </p:nvSpPr>
        <p:spPr>
          <a:xfrm rot="5400000">
            <a:off x="-3167839" y="6496123"/>
            <a:ext cx="7477455" cy="2175676"/>
          </a:xfrm>
          <a:custGeom>
            <a:avLst/>
            <a:gdLst/>
            <a:ahLst/>
            <a:cxnLst/>
            <a:rect l="l" t="t" r="r" b="b"/>
            <a:pathLst>
              <a:path w="7477455" h="2175676">
                <a:moveTo>
                  <a:pt x="0" y="0"/>
                </a:moveTo>
                <a:lnTo>
                  <a:pt x="7477454" y="0"/>
                </a:lnTo>
                <a:lnTo>
                  <a:pt x="7477454" y="2175676"/>
                </a:lnTo>
                <a:lnTo>
                  <a:pt x="0" y="2175676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7" name="Freeform 7"/>
          <p:cNvSpPr/>
          <p:nvPr/>
        </p:nvSpPr>
        <p:spPr>
          <a:xfrm flipH="1">
            <a:off x="15591460" y="57945"/>
            <a:ext cx="2696540" cy="970755"/>
          </a:xfrm>
          <a:custGeom>
            <a:avLst/>
            <a:gdLst/>
            <a:ahLst/>
            <a:cxnLst/>
            <a:rect l="l" t="t" r="r" b="b"/>
            <a:pathLst>
              <a:path w="2696540" h="970755">
                <a:moveTo>
                  <a:pt x="2696540" y="0"/>
                </a:moveTo>
                <a:lnTo>
                  <a:pt x="0" y="0"/>
                </a:lnTo>
                <a:lnTo>
                  <a:pt x="0" y="970755"/>
                </a:lnTo>
                <a:lnTo>
                  <a:pt x="2696540" y="970755"/>
                </a:lnTo>
                <a:lnTo>
                  <a:pt x="269654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8" name="Freeform 8"/>
          <p:cNvSpPr/>
          <p:nvPr/>
        </p:nvSpPr>
        <p:spPr>
          <a:xfrm>
            <a:off x="17259300" y="1192507"/>
            <a:ext cx="4164926" cy="1522091"/>
          </a:xfrm>
          <a:custGeom>
            <a:avLst/>
            <a:gdLst/>
            <a:ahLst/>
            <a:cxnLst/>
            <a:rect l="l" t="t" r="r" b="b"/>
            <a:pathLst>
              <a:path w="4164926" h="1522091">
                <a:moveTo>
                  <a:pt x="0" y="0"/>
                </a:moveTo>
                <a:lnTo>
                  <a:pt x="4164926" y="0"/>
                </a:lnTo>
                <a:lnTo>
                  <a:pt x="4164926" y="1522091"/>
                </a:lnTo>
                <a:lnTo>
                  <a:pt x="0" y="1522091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2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9" name="TextBox 9"/>
          <p:cNvSpPr txBox="1"/>
          <p:nvPr/>
        </p:nvSpPr>
        <p:spPr>
          <a:xfrm>
            <a:off x="3604507" y="3769034"/>
            <a:ext cx="12670360" cy="61595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4900"/>
              </a:lnSpc>
            </a:pPr>
            <a:r>
              <a:rPr lang="en-US" sz="3500" b="1" spc="-119">
                <a:solidFill>
                  <a:srgbClr val="2B4135"/>
                </a:solidFill>
                <a:latin typeface="Tex Gyre Bonum Bold"/>
                <a:ea typeface="Tex Gyre Bonum Bold"/>
                <a:cs typeface="Tex Gyre Bonum Bold"/>
                <a:sym typeface="Tex Gyre Bonum Bold"/>
              </a:rPr>
              <a:t>Theme 6: Reflective and intentional behaviour afterward</a:t>
            </a:r>
          </a:p>
        </p:txBody>
      </p:sp>
      <p:sp>
        <p:nvSpPr>
          <p:cNvPr id="10" name="TextBox 10"/>
          <p:cNvSpPr txBox="1"/>
          <p:nvPr/>
        </p:nvSpPr>
        <p:spPr>
          <a:xfrm>
            <a:off x="1478816" y="1104900"/>
            <a:ext cx="13170798" cy="221195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7233"/>
              </a:lnSpc>
            </a:pPr>
            <a:r>
              <a:rPr lang="en-US" sz="9042" b="1" spc="-397">
                <a:solidFill>
                  <a:srgbClr val="2B4135"/>
                </a:solidFill>
                <a:latin typeface="Agrandir Bold"/>
                <a:ea typeface="Agrandir Bold"/>
                <a:cs typeface="Agrandir Bold"/>
                <a:sym typeface="Agrandir Bold"/>
              </a:rPr>
              <a:t>Finding 6: Post-Study Abroad Change</a:t>
            </a:r>
          </a:p>
        </p:txBody>
      </p:sp>
      <p:sp>
        <p:nvSpPr>
          <p:cNvPr id="11" name="TextBox 11"/>
          <p:cNvSpPr txBox="1"/>
          <p:nvPr/>
        </p:nvSpPr>
        <p:spPr>
          <a:xfrm>
            <a:off x="4579618" y="4470709"/>
            <a:ext cx="10720139" cy="427990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755651" lvl="1" indent="-377825" algn="l">
              <a:lnSpc>
                <a:spcPts val="8750"/>
              </a:lnSpc>
              <a:buFont typeface="Arial"/>
              <a:buChar char="•"/>
            </a:pPr>
            <a:r>
              <a:rPr lang="en-US" sz="3500" spc="-119">
                <a:solidFill>
                  <a:srgbClr val="2B4135"/>
                </a:solidFill>
                <a:latin typeface="Tex Gyre Bonum"/>
                <a:ea typeface="Tex Gyre Bonum"/>
                <a:cs typeface="Tex Gyre Bonum"/>
                <a:sym typeface="Tex Gyre Bonum"/>
              </a:rPr>
              <a:t>More realistic expectations</a:t>
            </a:r>
          </a:p>
          <a:p>
            <a:pPr marL="755651" lvl="1" indent="-377825" algn="l">
              <a:lnSpc>
                <a:spcPts val="8750"/>
              </a:lnSpc>
              <a:buFont typeface="Arial"/>
              <a:buChar char="•"/>
            </a:pPr>
            <a:r>
              <a:rPr lang="en-US" sz="3500" spc="-119">
                <a:solidFill>
                  <a:srgbClr val="2B4135"/>
                </a:solidFill>
                <a:latin typeface="Tex Gyre Bonum"/>
                <a:ea typeface="Tex Gyre Bonum"/>
                <a:cs typeface="Tex Gyre Bonum"/>
                <a:sym typeface="Tex Gyre Bonum"/>
              </a:rPr>
              <a:t>More informed planning</a:t>
            </a:r>
          </a:p>
          <a:p>
            <a:pPr marL="755651" lvl="1" indent="-377825" algn="l">
              <a:lnSpc>
                <a:spcPts val="8750"/>
              </a:lnSpc>
              <a:buFont typeface="Arial"/>
              <a:buChar char="•"/>
            </a:pPr>
            <a:r>
              <a:rPr lang="en-US" sz="3500" spc="-119">
                <a:solidFill>
                  <a:srgbClr val="2B4135"/>
                </a:solidFill>
                <a:latin typeface="Tex Gyre Bonum"/>
                <a:ea typeface="Tex Gyre Bonum"/>
                <a:cs typeface="Tex Gyre Bonum"/>
                <a:sym typeface="Tex Gyre Bonum"/>
              </a:rPr>
              <a:t>Greater focus on meaningful experiences</a:t>
            </a:r>
          </a:p>
          <a:p>
            <a:pPr marL="755651" lvl="1" indent="-377825" algn="l">
              <a:lnSpc>
                <a:spcPts val="8750"/>
              </a:lnSpc>
              <a:buFont typeface="Arial"/>
              <a:buChar char="•"/>
            </a:pPr>
            <a:r>
              <a:rPr lang="en-US" sz="3500" spc="-119">
                <a:solidFill>
                  <a:srgbClr val="2B4135"/>
                </a:solidFill>
                <a:latin typeface="Tex Gyre Bonum"/>
                <a:ea typeface="Tex Gyre Bonum"/>
                <a:cs typeface="Tex Gyre Bonum"/>
                <a:sym typeface="Tex Gyre Bonum"/>
              </a:rPr>
              <a:t>Better balance between structure and flexibility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AE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 rot="-5400000">
            <a:off x="3834962" y="-4058445"/>
            <a:ext cx="10287000" cy="18288000"/>
            <a:chOff x="0" y="0"/>
            <a:chExt cx="2709333" cy="4816593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2709333" cy="4816592"/>
            </a:xfrm>
            <a:custGeom>
              <a:avLst/>
              <a:gdLst/>
              <a:ahLst/>
              <a:cxnLst/>
              <a:rect l="l" t="t" r="r" b="b"/>
              <a:pathLst>
                <a:path w="2709333" h="4816592">
                  <a:moveTo>
                    <a:pt x="0" y="0"/>
                  </a:moveTo>
                  <a:lnTo>
                    <a:pt x="2709333" y="0"/>
                  </a:lnTo>
                  <a:lnTo>
                    <a:pt x="2709333" y="4816592"/>
                  </a:lnTo>
                  <a:lnTo>
                    <a:pt x="0" y="4816592"/>
                  </a:lnTo>
                  <a:close/>
                </a:path>
              </a:pathLst>
            </a:custGeom>
            <a:solidFill>
              <a:srgbClr val="FFFAEA"/>
            </a:solidFill>
            <a:ln w="161925" cap="sq">
              <a:solidFill>
                <a:srgbClr val="304238"/>
              </a:solidFill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38100"/>
              <a:ext cx="2709333" cy="4854693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5" name="Freeform 5"/>
          <p:cNvSpPr/>
          <p:nvPr/>
        </p:nvSpPr>
        <p:spPr>
          <a:xfrm>
            <a:off x="12490566" y="-493391"/>
            <a:ext cx="4164926" cy="1522091"/>
          </a:xfrm>
          <a:custGeom>
            <a:avLst/>
            <a:gdLst/>
            <a:ahLst/>
            <a:cxnLst/>
            <a:rect l="l" t="t" r="r" b="b"/>
            <a:pathLst>
              <a:path w="4164926" h="1522091">
                <a:moveTo>
                  <a:pt x="0" y="0"/>
                </a:moveTo>
                <a:lnTo>
                  <a:pt x="4164927" y="0"/>
                </a:lnTo>
                <a:lnTo>
                  <a:pt x="4164927" y="1522091"/>
                </a:lnTo>
                <a:lnTo>
                  <a:pt x="0" y="1522091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2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6" name="Freeform 6"/>
          <p:cNvSpPr/>
          <p:nvPr/>
        </p:nvSpPr>
        <p:spPr>
          <a:xfrm>
            <a:off x="0" y="9258300"/>
            <a:ext cx="2696540" cy="970755"/>
          </a:xfrm>
          <a:custGeom>
            <a:avLst/>
            <a:gdLst/>
            <a:ahLst/>
            <a:cxnLst/>
            <a:rect l="l" t="t" r="r" b="b"/>
            <a:pathLst>
              <a:path w="2696540" h="970755">
                <a:moveTo>
                  <a:pt x="0" y="0"/>
                </a:moveTo>
                <a:lnTo>
                  <a:pt x="2696540" y="0"/>
                </a:lnTo>
                <a:lnTo>
                  <a:pt x="2696540" y="970755"/>
                </a:lnTo>
                <a:lnTo>
                  <a:pt x="0" y="970755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7" name="Freeform 7"/>
          <p:cNvSpPr/>
          <p:nvPr/>
        </p:nvSpPr>
        <p:spPr>
          <a:xfrm rot="5400000" flipH="1" flipV="1">
            <a:off x="14004603" y="1889545"/>
            <a:ext cx="7477455" cy="2175676"/>
          </a:xfrm>
          <a:custGeom>
            <a:avLst/>
            <a:gdLst/>
            <a:ahLst/>
            <a:cxnLst/>
            <a:rect l="l" t="t" r="r" b="b"/>
            <a:pathLst>
              <a:path w="7477455" h="2175676">
                <a:moveTo>
                  <a:pt x="7477455" y="2175676"/>
                </a:moveTo>
                <a:lnTo>
                  <a:pt x="0" y="2175676"/>
                </a:lnTo>
                <a:lnTo>
                  <a:pt x="0" y="0"/>
                </a:lnTo>
                <a:lnTo>
                  <a:pt x="7477455" y="0"/>
                </a:lnTo>
                <a:lnTo>
                  <a:pt x="7477455" y="2175676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8" name="Freeform 8"/>
          <p:cNvSpPr/>
          <p:nvPr/>
        </p:nvSpPr>
        <p:spPr>
          <a:xfrm>
            <a:off x="-3136226" y="7583961"/>
            <a:ext cx="4164926" cy="1522091"/>
          </a:xfrm>
          <a:custGeom>
            <a:avLst/>
            <a:gdLst/>
            <a:ahLst/>
            <a:cxnLst/>
            <a:rect l="l" t="t" r="r" b="b"/>
            <a:pathLst>
              <a:path w="4164926" h="1522091">
                <a:moveTo>
                  <a:pt x="0" y="0"/>
                </a:moveTo>
                <a:lnTo>
                  <a:pt x="4164926" y="0"/>
                </a:lnTo>
                <a:lnTo>
                  <a:pt x="4164926" y="1522092"/>
                </a:lnTo>
                <a:lnTo>
                  <a:pt x="0" y="1522092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2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9" name="TextBox 9"/>
          <p:cNvSpPr txBox="1"/>
          <p:nvPr/>
        </p:nvSpPr>
        <p:spPr>
          <a:xfrm>
            <a:off x="4574702" y="3608338"/>
            <a:ext cx="8807520" cy="96700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just">
              <a:lnSpc>
                <a:spcPts val="7842"/>
              </a:lnSpc>
            </a:pPr>
            <a:r>
              <a:rPr lang="en-US" sz="5601" b="1" spc="-190">
                <a:solidFill>
                  <a:srgbClr val="2B4135"/>
                </a:solidFill>
                <a:latin typeface="Tex Gyre Bonum Bold"/>
                <a:ea typeface="Tex Gyre Bonum Bold"/>
                <a:cs typeface="Tex Gyre Bonum Bold"/>
                <a:sym typeface="Tex Gyre Bonum Bold"/>
              </a:rPr>
              <a:t>Before → During → After</a:t>
            </a:r>
          </a:p>
        </p:txBody>
      </p:sp>
      <p:sp>
        <p:nvSpPr>
          <p:cNvPr id="10" name="TextBox 10"/>
          <p:cNvSpPr txBox="1"/>
          <p:nvPr/>
        </p:nvSpPr>
        <p:spPr>
          <a:xfrm>
            <a:off x="1348270" y="1009650"/>
            <a:ext cx="9199611" cy="156128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9343"/>
              </a:lnSpc>
            </a:pPr>
            <a:r>
              <a:rPr lang="en-US" sz="10155" b="1" spc="-446">
                <a:solidFill>
                  <a:srgbClr val="2B4135"/>
                </a:solidFill>
                <a:latin typeface="Agrandir Bold"/>
                <a:ea typeface="Agrandir Bold"/>
                <a:cs typeface="Agrandir Bold"/>
                <a:sym typeface="Agrandir Bold"/>
              </a:rPr>
              <a:t>Summary</a:t>
            </a:r>
          </a:p>
        </p:txBody>
      </p:sp>
      <p:sp>
        <p:nvSpPr>
          <p:cNvPr id="11" name="TextBox 11"/>
          <p:cNvSpPr txBox="1"/>
          <p:nvPr/>
        </p:nvSpPr>
        <p:spPr>
          <a:xfrm>
            <a:off x="2204582" y="6599622"/>
            <a:ext cx="13547760" cy="96700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just">
              <a:lnSpc>
                <a:spcPts val="7842"/>
              </a:lnSpc>
            </a:pPr>
            <a:r>
              <a:rPr lang="en-US" sz="5601" b="1" spc="-190">
                <a:solidFill>
                  <a:srgbClr val="2B4135"/>
                </a:solidFill>
                <a:latin typeface="Tex Gyre Bonum Bold"/>
                <a:ea typeface="Tex Gyre Bonum Bold"/>
                <a:cs typeface="Tex Gyre Bonum Bold"/>
                <a:sym typeface="Tex Gyre Bonum Bold"/>
              </a:rPr>
              <a:t>Aspirational → Adaptive → Reflective</a:t>
            </a:r>
          </a:p>
        </p:txBody>
      </p:sp>
      <p:sp>
        <p:nvSpPr>
          <p:cNvPr id="12" name="TextBox 12"/>
          <p:cNvSpPr txBox="1"/>
          <p:nvPr/>
        </p:nvSpPr>
        <p:spPr>
          <a:xfrm>
            <a:off x="8717675" y="5038725"/>
            <a:ext cx="852650" cy="96700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just">
              <a:lnSpc>
                <a:spcPts val="7842"/>
              </a:lnSpc>
            </a:pPr>
            <a:r>
              <a:rPr lang="en-US" sz="5601" b="1" spc="-190">
                <a:solidFill>
                  <a:srgbClr val="2B4135"/>
                </a:solidFill>
                <a:latin typeface="Tex Gyre Bonum Bold"/>
                <a:ea typeface="Tex Gyre Bonum Bold"/>
                <a:cs typeface="Tex Gyre Bonum Bold"/>
                <a:sym typeface="Tex Gyre Bonum Bold"/>
              </a:rPr>
              <a:t>=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AE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 rot="-5400000">
            <a:off x="4000500" y="-4000500"/>
            <a:ext cx="10287000" cy="18288000"/>
            <a:chOff x="0" y="0"/>
            <a:chExt cx="2709333" cy="4816593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2709333" cy="4816592"/>
            </a:xfrm>
            <a:custGeom>
              <a:avLst/>
              <a:gdLst/>
              <a:ahLst/>
              <a:cxnLst/>
              <a:rect l="l" t="t" r="r" b="b"/>
              <a:pathLst>
                <a:path w="2709333" h="4816592">
                  <a:moveTo>
                    <a:pt x="0" y="0"/>
                  </a:moveTo>
                  <a:lnTo>
                    <a:pt x="2709333" y="0"/>
                  </a:lnTo>
                  <a:lnTo>
                    <a:pt x="2709333" y="4816592"/>
                  </a:lnTo>
                  <a:lnTo>
                    <a:pt x="0" y="4816592"/>
                  </a:lnTo>
                  <a:close/>
                </a:path>
              </a:pathLst>
            </a:custGeom>
            <a:solidFill>
              <a:srgbClr val="FFFAEA"/>
            </a:solidFill>
            <a:ln w="161925" cap="sq">
              <a:solidFill>
                <a:srgbClr val="304238"/>
              </a:solidFill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38100"/>
              <a:ext cx="2709333" cy="4854693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5" name="Freeform 5"/>
          <p:cNvSpPr/>
          <p:nvPr/>
        </p:nvSpPr>
        <p:spPr>
          <a:xfrm>
            <a:off x="1658726" y="9258300"/>
            <a:ext cx="4164926" cy="1522091"/>
          </a:xfrm>
          <a:custGeom>
            <a:avLst/>
            <a:gdLst/>
            <a:ahLst/>
            <a:cxnLst/>
            <a:rect l="l" t="t" r="r" b="b"/>
            <a:pathLst>
              <a:path w="4164926" h="1522091">
                <a:moveTo>
                  <a:pt x="0" y="0"/>
                </a:moveTo>
                <a:lnTo>
                  <a:pt x="4164926" y="0"/>
                </a:lnTo>
                <a:lnTo>
                  <a:pt x="4164926" y="1522091"/>
                </a:lnTo>
                <a:lnTo>
                  <a:pt x="0" y="1522091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2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6" name="Freeform 6"/>
          <p:cNvSpPr/>
          <p:nvPr/>
        </p:nvSpPr>
        <p:spPr>
          <a:xfrm rot="5400000">
            <a:off x="-3167839" y="6496123"/>
            <a:ext cx="7477455" cy="2175676"/>
          </a:xfrm>
          <a:custGeom>
            <a:avLst/>
            <a:gdLst/>
            <a:ahLst/>
            <a:cxnLst/>
            <a:rect l="l" t="t" r="r" b="b"/>
            <a:pathLst>
              <a:path w="7477455" h="2175676">
                <a:moveTo>
                  <a:pt x="0" y="0"/>
                </a:moveTo>
                <a:lnTo>
                  <a:pt x="7477454" y="0"/>
                </a:lnTo>
                <a:lnTo>
                  <a:pt x="7477454" y="2175676"/>
                </a:lnTo>
                <a:lnTo>
                  <a:pt x="0" y="2175676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7" name="Freeform 7"/>
          <p:cNvSpPr/>
          <p:nvPr/>
        </p:nvSpPr>
        <p:spPr>
          <a:xfrm flipH="1">
            <a:off x="15591460" y="57945"/>
            <a:ext cx="2696540" cy="970755"/>
          </a:xfrm>
          <a:custGeom>
            <a:avLst/>
            <a:gdLst/>
            <a:ahLst/>
            <a:cxnLst/>
            <a:rect l="l" t="t" r="r" b="b"/>
            <a:pathLst>
              <a:path w="2696540" h="970755">
                <a:moveTo>
                  <a:pt x="2696540" y="0"/>
                </a:moveTo>
                <a:lnTo>
                  <a:pt x="0" y="0"/>
                </a:lnTo>
                <a:lnTo>
                  <a:pt x="0" y="970755"/>
                </a:lnTo>
                <a:lnTo>
                  <a:pt x="2696540" y="970755"/>
                </a:lnTo>
                <a:lnTo>
                  <a:pt x="269654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8" name="Freeform 8"/>
          <p:cNvSpPr/>
          <p:nvPr/>
        </p:nvSpPr>
        <p:spPr>
          <a:xfrm>
            <a:off x="17259300" y="1192507"/>
            <a:ext cx="4164926" cy="1522091"/>
          </a:xfrm>
          <a:custGeom>
            <a:avLst/>
            <a:gdLst/>
            <a:ahLst/>
            <a:cxnLst/>
            <a:rect l="l" t="t" r="r" b="b"/>
            <a:pathLst>
              <a:path w="4164926" h="1522091">
                <a:moveTo>
                  <a:pt x="0" y="0"/>
                </a:moveTo>
                <a:lnTo>
                  <a:pt x="4164926" y="0"/>
                </a:lnTo>
                <a:lnTo>
                  <a:pt x="4164926" y="1522091"/>
                </a:lnTo>
                <a:lnTo>
                  <a:pt x="0" y="1522091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2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9" name="TextBox 9"/>
          <p:cNvSpPr txBox="1"/>
          <p:nvPr/>
        </p:nvSpPr>
        <p:spPr>
          <a:xfrm>
            <a:off x="5852628" y="1665432"/>
            <a:ext cx="6582744" cy="129755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7233"/>
              </a:lnSpc>
            </a:pPr>
            <a:r>
              <a:rPr lang="en-US" sz="9042" b="1" spc="-397">
                <a:solidFill>
                  <a:srgbClr val="2B4135"/>
                </a:solidFill>
                <a:latin typeface="Agrandir Bold"/>
                <a:ea typeface="Agrandir Bold"/>
                <a:cs typeface="Agrandir Bold"/>
                <a:sym typeface="Agrandir Bold"/>
              </a:rPr>
              <a:t>Conclusions </a:t>
            </a:r>
          </a:p>
        </p:txBody>
      </p:sp>
      <p:sp>
        <p:nvSpPr>
          <p:cNvPr id="10" name="TextBox 10"/>
          <p:cNvSpPr txBox="1"/>
          <p:nvPr/>
        </p:nvSpPr>
        <p:spPr>
          <a:xfrm>
            <a:off x="4051230" y="3304062"/>
            <a:ext cx="11758920" cy="427990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755651" lvl="1" indent="-377825" algn="l">
              <a:lnSpc>
                <a:spcPts val="8750"/>
              </a:lnSpc>
              <a:buFont typeface="Arial"/>
              <a:buChar char="•"/>
            </a:pPr>
            <a:r>
              <a:rPr lang="en-US" sz="3500" spc="-119">
                <a:solidFill>
                  <a:srgbClr val="2B4135"/>
                </a:solidFill>
                <a:latin typeface="Tex Gyre Bonum"/>
                <a:ea typeface="Tex Gyre Bonum"/>
                <a:cs typeface="Tex Gyre Bonum"/>
                <a:sym typeface="Tex Gyre Bonum"/>
              </a:rPr>
              <a:t>Tourism is central to the study abroad experience</a:t>
            </a:r>
          </a:p>
          <a:p>
            <a:pPr marL="755651" lvl="1" indent="-377825" algn="l">
              <a:lnSpc>
                <a:spcPts val="8750"/>
              </a:lnSpc>
              <a:buFont typeface="Arial"/>
              <a:buChar char="•"/>
            </a:pPr>
            <a:r>
              <a:rPr lang="en-US" sz="3500" spc="-119">
                <a:solidFill>
                  <a:srgbClr val="2B4135"/>
                </a:solidFill>
                <a:latin typeface="Tex Gyre Bonum"/>
                <a:ea typeface="Tex Gyre Bonum"/>
                <a:cs typeface="Tex Gyre Bonum"/>
                <a:sym typeface="Tex Gyre Bonum"/>
              </a:rPr>
              <a:t>Planned behaviour often changes in practice</a:t>
            </a:r>
          </a:p>
          <a:p>
            <a:pPr marL="755651" lvl="1" indent="-377825" algn="l">
              <a:lnSpc>
                <a:spcPts val="8750"/>
              </a:lnSpc>
              <a:buFont typeface="Arial"/>
              <a:buChar char="•"/>
            </a:pPr>
            <a:r>
              <a:rPr lang="en-US" sz="3500" spc="-119">
                <a:solidFill>
                  <a:srgbClr val="2B4135"/>
                </a:solidFill>
                <a:latin typeface="Tex Gyre Bonum"/>
                <a:ea typeface="Tex Gyre Bonum"/>
                <a:cs typeface="Tex Gyre Bonum"/>
                <a:sym typeface="Tex Gyre Bonum"/>
              </a:rPr>
              <a:t>Experience leads to more informed future decisions</a:t>
            </a:r>
          </a:p>
          <a:p>
            <a:pPr marL="755651" lvl="1" indent="-377825" algn="l">
              <a:lnSpc>
                <a:spcPts val="8750"/>
              </a:lnSpc>
              <a:buFont typeface="Arial"/>
              <a:buChar char="•"/>
            </a:pPr>
            <a:r>
              <a:rPr lang="en-US" sz="3500" spc="-119">
                <a:solidFill>
                  <a:srgbClr val="2B4135"/>
                </a:solidFill>
                <a:latin typeface="Tex Gyre Bonum"/>
                <a:ea typeface="Tex Gyre Bonum"/>
                <a:cs typeface="Tex Gyre Bonum"/>
                <a:sym typeface="Tex Gyre Bonum"/>
              </a:rPr>
              <a:t>Behaviour evolves acorss three phases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AE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 rot="-5400000">
            <a:off x="4000500" y="-4000500"/>
            <a:ext cx="10287000" cy="18288000"/>
            <a:chOff x="0" y="0"/>
            <a:chExt cx="2709333" cy="4816593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2709333" cy="4816592"/>
            </a:xfrm>
            <a:custGeom>
              <a:avLst/>
              <a:gdLst/>
              <a:ahLst/>
              <a:cxnLst/>
              <a:rect l="l" t="t" r="r" b="b"/>
              <a:pathLst>
                <a:path w="2709333" h="4816592">
                  <a:moveTo>
                    <a:pt x="0" y="0"/>
                  </a:moveTo>
                  <a:lnTo>
                    <a:pt x="2709333" y="0"/>
                  </a:lnTo>
                  <a:lnTo>
                    <a:pt x="2709333" y="4816592"/>
                  </a:lnTo>
                  <a:lnTo>
                    <a:pt x="0" y="4816592"/>
                  </a:lnTo>
                  <a:close/>
                </a:path>
              </a:pathLst>
            </a:custGeom>
            <a:solidFill>
              <a:srgbClr val="FFFAEA"/>
            </a:solidFill>
            <a:ln w="161925" cap="sq">
              <a:solidFill>
                <a:srgbClr val="304238"/>
              </a:solidFill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38100"/>
              <a:ext cx="2709333" cy="4854693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5" name="Freeform 5"/>
          <p:cNvSpPr/>
          <p:nvPr/>
        </p:nvSpPr>
        <p:spPr>
          <a:xfrm>
            <a:off x="1658726" y="9258300"/>
            <a:ext cx="4164926" cy="1522091"/>
          </a:xfrm>
          <a:custGeom>
            <a:avLst/>
            <a:gdLst/>
            <a:ahLst/>
            <a:cxnLst/>
            <a:rect l="l" t="t" r="r" b="b"/>
            <a:pathLst>
              <a:path w="4164926" h="1522091">
                <a:moveTo>
                  <a:pt x="0" y="0"/>
                </a:moveTo>
                <a:lnTo>
                  <a:pt x="4164926" y="0"/>
                </a:lnTo>
                <a:lnTo>
                  <a:pt x="4164926" y="1522091"/>
                </a:lnTo>
                <a:lnTo>
                  <a:pt x="0" y="1522091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2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6" name="Freeform 6"/>
          <p:cNvSpPr/>
          <p:nvPr/>
        </p:nvSpPr>
        <p:spPr>
          <a:xfrm rot="5400000">
            <a:off x="-3167839" y="6496123"/>
            <a:ext cx="7477455" cy="2175676"/>
          </a:xfrm>
          <a:custGeom>
            <a:avLst/>
            <a:gdLst/>
            <a:ahLst/>
            <a:cxnLst/>
            <a:rect l="l" t="t" r="r" b="b"/>
            <a:pathLst>
              <a:path w="7477455" h="2175676">
                <a:moveTo>
                  <a:pt x="0" y="0"/>
                </a:moveTo>
                <a:lnTo>
                  <a:pt x="7477454" y="0"/>
                </a:lnTo>
                <a:lnTo>
                  <a:pt x="7477454" y="2175676"/>
                </a:lnTo>
                <a:lnTo>
                  <a:pt x="0" y="2175676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7" name="Freeform 7"/>
          <p:cNvSpPr/>
          <p:nvPr/>
        </p:nvSpPr>
        <p:spPr>
          <a:xfrm flipH="1">
            <a:off x="15591460" y="57945"/>
            <a:ext cx="2696540" cy="970755"/>
          </a:xfrm>
          <a:custGeom>
            <a:avLst/>
            <a:gdLst/>
            <a:ahLst/>
            <a:cxnLst/>
            <a:rect l="l" t="t" r="r" b="b"/>
            <a:pathLst>
              <a:path w="2696540" h="970755">
                <a:moveTo>
                  <a:pt x="2696540" y="0"/>
                </a:moveTo>
                <a:lnTo>
                  <a:pt x="0" y="0"/>
                </a:lnTo>
                <a:lnTo>
                  <a:pt x="0" y="970755"/>
                </a:lnTo>
                <a:lnTo>
                  <a:pt x="2696540" y="970755"/>
                </a:lnTo>
                <a:lnTo>
                  <a:pt x="269654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8" name="Freeform 8"/>
          <p:cNvSpPr/>
          <p:nvPr/>
        </p:nvSpPr>
        <p:spPr>
          <a:xfrm>
            <a:off x="17259300" y="1192507"/>
            <a:ext cx="4164926" cy="1522091"/>
          </a:xfrm>
          <a:custGeom>
            <a:avLst/>
            <a:gdLst/>
            <a:ahLst/>
            <a:cxnLst/>
            <a:rect l="l" t="t" r="r" b="b"/>
            <a:pathLst>
              <a:path w="4164926" h="1522091">
                <a:moveTo>
                  <a:pt x="0" y="0"/>
                </a:moveTo>
                <a:lnTo>
                  <a:pt x="4164926" y="0"/>
                </a:lnTo>
                <a:lnTo>
                  <a:pt x="4164926" y="1522091"/>
                </a:lnTo>
                <a:lnTo>
                  <a:pt x="0" y="1522091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2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9" name="TextBox 9"/>
          <p:cNvSpPr txBox="1"/>
          <p:nvPr/>
        </p:nvSpPr>
        <p:spPr>
          <a:xfrm>
            <a:off x="1028700" y="885674"/>
            <a:ext cx="11585291" cy="221195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7233"/>
              </a:lnSpc>
            </a:pPr>
            <a:r>
              <a:rPr lang="en-US" sz="9042" b="1" spc="-397">
                <a:solidFill>
                  <a:srgbClr val="2B4135"/>
                </a:solidFill>
                <a:latin typeface="Agrandir Bold"/>
                <a:ea typeface="Agrandir Bold"/>
                <a:cs typeface="Agrandir Bold"/>
                <a:sym typeface="Agrandir Bold"/>
              </a:rPr>
              <a:t>Recommendations and Implications</a:t>
            </a:r>
          </a:p>
        </p:txBody>
      </p:sp>
      <p:sp>
        <p:nvSpPr>
          <p:cNvPr id="10" name="TextBox 10"/>
          <p:cNvSpPr txBox="1"/>
          <p:nvPr/>
        </p:nvSpPr>
        <p:spPr>
          <a:xfrm>
            <a:off x="2957778" y="3138797"/>
            <a:ext cx="4350776" cy="9747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8750"/>
              </a:lnSpc>
            </a:pPr>
            <a:r>
              <a:rPr lang="en-US" sz="3500" b="1" spc="-119">
                <a:solidFill>
                  <a:srgbClr val="2B4135"/>
                </a:solidFill>
                <a:latin typeface="Tex Gyre Bonum Bold"/>
                <a:ea typeface="Tex Gyre Bonum Bold"/>
                <a:cs typeface="Tex Gyre Bonum Bold"/>
                <a:sym typeface="Tex Gyre Bonum Bold"/>
              </a:rPr>
              <a:t>Recommendations</a:t>
            </a:r>
          </a:p>
        </p:txBody>
      </p:sp>
      <p:sp>
        <p:nvSpPr>
          <p:cNvPr id="11" name="TextBox 11"/>
          <p:cNvSpPr txBox="1"/>
          <p:nvPr/>
        </p:nvSpPr>
        <p:spPr>
          <a:xfrm>
            <a:off x="12213173" y="3138797"/>
            <a:ext cx="3065969" cy="9747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8750"/>
              </a:lnSpc>
            </a:pPr>
            <a:r>
              <a:rPr lang="en-US" sz="3500" b="1" spc="-119">
                <a:solidFill>
                  <a:srgbClr val="2B4135"/>
                </a:solidFill>
                <a:latin typeface="Tex Gyre Bonum Bold"/>
                <a:ea typeface="Tex Gyre Bonum Bold"/>
                <a:cs typeface="Tex Gyre Bonum Bold"/>
                <a:sym typeface="Tex Gyre Bonum Bold"/>
              </a:rPr>
              <a:t>Implications</a:t>
            </a:r>
          </a:p>
        </p:txBody>
      </p:sp>
      <p:sp>
        <p:nvSpPr>
          <p:cNvPr id="12" name="TextBox 12"/>
          <p:cNvSpPr txBox="1"/>
          <p:nvPr/>
        </p:nvSpPr>
        <p:spPr>
          <a:xfrm>
            <a:off x="1973670" y="4494521"/>
            <a:ext cx="6920391" cy="256603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755651" lvl="1" indent="-377825" algn="l">
              <a:lnSpc>
                <a:spcPts val="5145"/>
              </a:lnSpc>
              <a:buFont typeface="Arial"/>
              <a:buChar char="•"/>
            </a:pPr>
            <a:r>
              <a:rPr lang="en-US" sz="3500" spc="-119">
                <a:solidFill>
                  <a:srgbClr val="2B4135"/>
                </a:solidFill>
                <a:latin typeface="Tex Gyre Bonum"/>
                <a:ea typeface="Tex Gyre Bonum"/>
                <a:cs typeface="Tex Gyre Bonum"/>
                <a:sym typeface="Tex Gyre Bonum"/>
              </a:rPr>
              <a:t>Add country-specific pre-departure orientation </a:t>
            </a:r>
          </a:p>
          <a:p>
            <a:pPr marL="755651" lvl="1" indent="-377825" algn="l">
              <a:lnSpc>
                <a:spcPts val="5145"/>
              </a:lnSpc>
              <a:buFont typeface="Arial"/>
              <a:buChar char="•"/>
            </a:pPr>
            <a:r>
              <a:rPr lang="en-US" sz="3500" spc="-119">
                <a:solidFill>
                  <a:srgbClr val="2B4135"/>
                </a:solidFill>
                <a:latin typeface="Tex Gyre Bonum"/>
                <a:ea typeface="Tex Gyre Bonum"/>
                <a:cs typeface="Tex Gyre Bonum"/>
                <a:sym typeface="Tex Gyre Bonum"/>
              </a:rPr>
              <a:t>Prepare students for realistic travel expectations</a:t>
            </a:r>
          </a:p>
        </p:txBody>
      </p:sp>
      <p:sp>
        <p:nvSpPr>
          <p:cNvPr id="13" name="TextBox 13"/>
          <p:cNvSpPr txBox="1"/>
          <p:nvPr/>
        </p:nvSpPr>
        <p:spPr>
          <a:xfrm>
            <a:off x="10518321" y="4494521"/>
            <a:ext cx="6920391" cy="256603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755651" lvl="1" indent="-377825" algn="l">
              <a:lnSpc>
                <a:spcPts val="5145"/>
              </a:lnSpc>
              <a:buFont typeface="Arial"/>
              <a:buChar char="•"/>
            </a:pPr>
            <a:r>
              <a:rPr lang="en-US" sz="3500" spc="-119">
                <a:solidFill>
                  <a:srgbClr val="2B4135"/>
                </a:solidFill>
                <a:latin typeface="Tex Gyre Bonum"/>
                <a:ea typeface="Tex Gyre Bonum"/>
                <a:cs typeface="Tex Gyre Bonum"/>
                <a:sym typeface="Tex Gyre Bonum"/>
              </a:rPr>
              <a:t>Universities/Study Abroad offices</a:t>
            </a:r>
          </a:p>
          <a:p>
            <a:pPr marL="755651" lvl="1" indent="-377825" algn="l">
              <a:lnSpc>
                <a:spcPts val="5145"/>
              </a:lnSpc>
              <a:buFont typeface="Arial"/>
              <a:buChar char="•"/>
            </a:pPr>
            <a:r>
              <a:rPr lang="en-US" sz="3500" spc="-119">
                <a:solidFill>
                  <a:srgbClr val="2B4135"/>
                </a:solidFill>
                <a:latin typeface="Tex Gyre Bonum"/>
                <a:ea typeface="Tex Gyre Bonum"/>
                <a:cs typeface="Tex Gyre Bonum"/>
                <a:sym typeface="Tex Gyre Bonum"/>
              </a:rPr>
              <a:t>Program design</a:t>
            </a:r>
          </a:p>
          <a:p>
            <a:pPr marL="755651" lvl="1" indent="-377825" algn="l">
              <a:lnSpc>
                <a:spcPts val="5145"/>
              </a:lnSpc>
              <a:buFont typeface="Arial"/>
              <a:buChar char="•"/>
            </a:pPr>
            <a:r>
              <a:rPr lang="en-US" sz="3500" spc="-119">
                <a:solidFill>
                  <a:srgbClr val="2B4135"/>
                </a:solidFill>
                <a:latin typeface="Tex Gyre Bonum"/>
                <a:ea typeface="Tex Gyre Bonum"/>
                <a:cs typeface="Tex Gyre Bonum"/>
                <a:sym typeface="Tex Gyre Bonum"/>
              </a:rPr>
              <a:t>Research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AE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 rot="-5400000">
            <a:off x="4000500" y="-4000500"/>
            <a:ext cx="10287000" cy="18288000"/>
            <a:chOff x="0" y="0"/>
            <a:chExt cx="2709333" cy="4816593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2709333" cy="4816592"/>
            </a:xfrm>
            <a:custGeom>
              <a:avLst/>
              <a:gdLst/>
              <a:ahLst/>
              <a:cxnLst/>
              <a:rect l="l" t="t" r="r" b="b"/>
              <a:pathLst>
                <a:path w="2709333" h="4816592">
                  <a:moveTo>
                    <a:pt x="0" y="0"/>
                  </a:moveTo>
                  <a:lnTo>
                    <a:pt x="2709333" y="0"/>
                  </a:lnTo>
                  <a:lnTo>
                    <a:pt x="2709333" y="4816592"/>
                  </a:lnTo>
                  <a:lnTo>
                    <a:pt x="0" y="4816592"/>
                  </a:lnTo>
                  <a:close/>
                </a:path>
              </a:pathLst>
            </a:custGeom>
            <a:solidFill>
              <a:srgbClr val="FFFAEA"/>
            </a:solidFill>
            <a:ln w="161925" cap="sq">
              <a:solidFill>
                <a:srgbClr val="304238"/>
              </a:solidFill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38100"/>
              <a:ext cx="2709333" cy="4854693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5" name="Freeform 5"/>
          <p:cNvSpPr/>
          <p:nvPr/>
        </p:nvSpPr>
        <p:spPr>
          <a:xfrm>
            <a:off x="12490566" y="-493391"/>
            <a:ext cx="4164926" cy="1522091"/>
          </a:xfrm>
          <a:custGeom>
            <a:avLst/>
            <a:gdLst/>
            <a:ahLst/>
            <a:cxnLst/>
            <a:rect l="l" t="t" r="r" b="b"/>
            <a:pathLst>
              <a:path w="4164926" h="1522091">
                <a:moveTo>
                  <a:pt x="0" y="0"/>
                </a:moveTo>
                <a:lnTo>
                  <a:pt x="4164927" y="0"/>
                </a:lnTo>
                <a:lnTo>
                  <a:pt x="4164927" y="1522091"/>
                </a:lnTo>
                <a:lnTo>
                  <a:pt x="0" y="1522091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2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6" name="Freeform 6"/>
          <p:cNvSpPr/>
          <p:nvPr/>
        </p:nvSpPr>
        <p:spPr>
          <a:xfrm>
            <a:off x="0" y="9258300"/>
            <a:ext cx="2696540" cy="970755"/>
          </a:xfrm>
          <a:custGeom>
            <a:avLst/>
            <a:gdLst/>
            <a:ahLst/>
            <a:cxnLst/>
            <a:rect l="l" t="t" r="r" b="b"/>
            <a:pathLst>
              <a:path w="2696540" h="970755">
                <a:moveTo>
                  <a:pt x="0" y="0"/>
                </a:moveTo>
                <a:lnTo>
                  <a:pt x="2696540" y="0"/>
                </a:lnTo>
                <a:lnTo>
                  <a:pt x="2696540" y="970755"/>
                </a:lnTo>
                <a:lnTo>
                  <a:pt x="0" y="970755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7" name="Freeform 7"/>
          <p:cNvSpPr/>
          <p:nvPr/>
        </p:nvSpPr>
        <p:spPr>
          <a:xfrm rot="5400000" flipH="1" flipV="1">
            <a:off x="14004603" y="1889545"/>
            <a:ext cx="7477455" cy="2175676"/>
          </a:xfrm>
          <a:custGeom>
            <a:avLst/>
            <a:gdLst/>
            <a:ahLst/>
            <a:cxnLst/>
            <a:rect l="l" t="t" r="r" b="b"/>
            <a:pathLst>
              <a:path w="7477455" h="2175676">
                <a:moveTo>
                  <a:pt x="7477455" y="2175676"/>
                </a:moveTo>
                <a:lnTo>
                  <a:pt x="0" y="2175676"/>
                </a:lnTo>
                <a:lnTo>
                  <a:pt x="0" y="0"/>
                </a:lnTo>
                <a:lnTo>
                  <a:pt x="7477455" y="0"/>
                </a:lnTo>
                <a:lnTo>
                  <a:pt x="7477455" y="2175676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8" name="Freeform 8"/>
          <p:cNvSpPr/>
          <p:nvPr/>
        </p:nvSpPr>
        <p:spPr>
          <a:xfrm>
            <a:off x="-3136226" y="7583961"/>
            <a:ext cx="4164926" cy="1522091"/>
          </a:xfrm>
          <a:custGeom>
            <a:avLst/>
            <a:gdLst/>
            <a:ahLst/>
            <a:cxnLst/>
            <a:rect l="l" t="t" r="r" b="b"/>
            <a:pathLst>
              <a:path w="4164926" h="1522091">
                <a:moveTo>
                  <a:pt x="0" y="0"/>
                </a:moveTo>
                <a:lnTo>
                  <a:pt x="4164926" y="0"/>
                </a:lnTo>
                <a:lnTo>
                  <a:pt x="4164926" y="1522092"/>
                </a:lnTo>
                <a:lnTo>
                  <a:pt x="0" y="1522092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2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9" name="TextBox 9"/>
          <p:cNvSpPr txBox="1"/>
          <p:nvPr/>
        </p:nvSpPr>
        <p:spPr>
          <a:xfrm>
            <a:off x="2696540" y="1798636"/>
            <a:ext cx="9199611" cy="156121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9343"/>
              </a:lnSpc>
            </a:pPr>
            <a:r>
              <a:rPr lang="en-US" sz="10155" b="1" spc="-446">
                <a:solidFill>
                  <a:srgbClr val="2B4135"/>
                </a:solidFill>
                <a:latin typeface="Agrandir Bold"/>
                <a:ea typeface="Agrandir Bold"/>
                <a:cs typeface="Agrandir Bold"/>
                <a:sym typeface="Agrandir Bold"/>
              </a:rPr>
              <a:t>Introduction</a:t>
            </a:r>
          </a:p>
        </p:txBody>
      </p:sp>
      <p:sp>
        <p:nvSpPr>
          <p:cNvPr id="10" name="TextBox 10"/>
          <p:cNvSpPr txBox="1"/>
          <p:nvPr/>
        </p:nvSpPr>
        <p:spPr>
          <a:xfrm>
            <a:off x="2656829" y="4122460"/>
            <a:ext cx="3966560" cy="5238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647700" lvl="1" indent="-323850" algn="l">
              <a:lnSpc>
                <a:spcPts val="4200"/>
              </a:lnSpc>
              <a:buFont typeface="Arial"/>
              <a:buChar char="•"/>
            </a:pPr>
            <a:r>
              <a:rPr lang="en-US" sz="3000" spc="-102">
                <a:solidFill>
                  <a:srgbClr val="304238"/>
                </a:solidFill>
                <a:latin typeface="Tex Gyre Bonum"/>
                <a:ea typeface="Tex Gyre Bonum"/>
                <a:cs typeface="Tex Gyre Bonum"/>
                <a:sym typeface="Tex Gyre Bonum"/>
              </a:rPr>
              <a:t>Study abroad = </a:t>
            </a:r>
          </a:p>
        </p:txBody>
      </p:sp>
      <p:sp>
        <p:nvSpPr>
          <p:cNvPr id="11" name="TextBox 11"/>
          <p:cNvSpPr txBox="1"/>
          <p:nvPr/>
        </p:nvSpPr>
        <p:spPr>
          <a:xfrm>
            <a:off x="6210411" y="4071660"/>
            <a:ext cx="5867178" cy="61595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4900"/>
              </a:lnSpc>
            </a:pPr>
            <a:r>
              <a:rPr lang="en-US" sz="3500" b="1" spc="-119">
                <a:solidFill>
                  <a:srgbClr val="304238"/>
                </a:solidFill>
                <a:latin typeface="Tex Gyre Bonum Bold"/>
                <a:ea typeface="Tex Gyre Bonum Bold"/>
                <a:cs typeface="Tex Gyre Bonum Bold"/>
                <a:sym typeface="Tex Gyre Bonum Bold"/>
              </a:rPr>
              <a:t>ACADEMICS + TOURISM</a:t>
            </a:r>
          </a:p>
        </p:txBody>
      </p:sp>
      <p:sp>
        <p:nvSpPr>
          <p:cNvPr id="12" name="TextBox 12"/>
          <p:cNvSpPr txBox="1"/>
          <p:nvPr/>
        </p:nvSpPr>
        <p:spPr>
          <a:xfrm>
            <a:off x="2656829" y="5359413"/>
            <a:ext cx="8644352" cy="5238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647700" lvl="1" indent="-323850" algn="l">
              <a:lnSpc>
                <a:spcPts val="4200"/>
              </a:lnSpc>
              <a:buFont typeface="Arial"/>
              <a:buChar char="•"/>
            </a:pPr>
            <a:r>
              <a:rPr lang="en-US" sz="3000" spc="-102">
                <a:solidFill>
                  <a:srgbClr val="304238"/>
                </a:solidFill>
                <a:latin typeface="Tex Gyre Bonum"/>
                <a:ea typeface="Tex Gyre Bonum"/>
                <a:cs typeface="Tex Gyre Bonum"/>
                <a:sym typeface="Tex Gyre Bonum"/>
              </a:rPr>
              <a:t>Students plan travel before departure </a:t>
            </a:r>
          </a:p>
        </p:txBody>
      </p:sp>
      <p:sp>
        <p:nvSpPr>
          <p:cNvPr id="13" name="TextBox 13"/>
          <p:cNvSpPr txBox="1"/>
          <p:nvPr/>
        </p:nvSpPr>
        <p:spPr>
          <a:xfrm>
            <a:off x="2656829" y="6649436"/>
            <a:ext cx="8644352" cy="5238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647700" lvl="1" indent="-323850" algn="l">
              <a:lnSpc>
                <a:spcPts val="4200"/>
              </a:lnSpc>
              <a:buFont typeface="Arial"/>
              <a:buChar char="•"/>
            </a:pPr>
            <a:r>
              <a:rPr lang="en-US" sz="3000" spc="-102">
                <a:solidFill>
                  <a:srgbClr val="304238"/>
                </a:solidFill>
                <a:latin typeface="Tex Gyre Bonum"/>
                <a:ea typeface="Tex Gyre Bonum"/>
                <a:cs typeface="Tex Gyre Bonum"/>
                <a:sym typeface="Tex Gyre Bonum"/>
              </a:rPr>
              <a:t>Behaviour may change once abroad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AE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 rot="-5400000">
            <a:off x="4000500" y="-4000500"/>
            <a:ext cx="10287000" cy="18288000"/>
            <a:chOff x="0" y="0"/>
            <a:chExt cx="2709333" cy="4816593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2709333" cy="4816592"/>
            </a:xfrm>
            <a:custGeom>
              <a:avLst/>
              <a:gdLst/>
              <a:ahLst/>
              <a:cxnLst/>
              <a:rect l="l" t="t" r="r" b="b"/>
              <a:pathLst>
                <a:path w="2709333" h="4816592">
                  <a:moveTo>
                    <a:pt x="0" y="0"/>
                  </a:moveTo>
                  <a:lnTo>
                    <a:pt x="2709333" y="0"/>
                  </a:lnTo>
                  <a:lnTo>
                    <a:pt x="2709333" y="4816592"/>
                  </a:lnTo>
                  <a:lnTo>
                    <a:pt x="0" y="4816592"/>
                  </a:lnTo>
                  <a:close/>
                </a:path>
              </a:pathLst>
            </a:custGeom>
            <a:solidFill>
              <a:srgbClr val="FFFAEA"/>
            </a:solidFill>
            <a:ln w="161925" cap="sq">
              <a:solidFill>
                <a:srgbClr val="304238"/>
              </a:solidFill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38100"/>
              <a:ext cx="2709333" cy="4854693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5" name="Freeform 5"/>
          <p:cNvSpPr/>
          <p:nvPr/>
        </p:nvSpPr>
        <p:spPr>
          <a:xfrm>
            <a:off x="15022985" y="9093785"/>
            <a:ext cx="3265015" cy="1193215"/>
          </a:xfrm>
          <a:custGeom>
            <a:avLst/>
            <a:gdLst/>
            <a:ahLst/>
            <a:cxnLst/>
            <a:rect l="l" t="t" r="r" b="b"/>
            <a:pathLst>
              <a:path w="3265015" h="1193215">
                <a:moveTo>
                  <a:pt x="0" y="0"/>
                </a:moveTo>
                <a:lnTo>
                  <a:pt x="3265015" y="0"/>
                </a:lnTo>
                <a:lnTo>
                  <a:pt x="3265015" y="1193215"/>
                </a:lnTo>
                <a:lnTo>
                  <a:pt x="0" y="1193215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2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6" name="Freeform 6"/>
          <p:cNvSpPr/>
          <p:nvPr/>
        </p:nvSpPr>
        <p:spPr>
          <a:xfrm>
            <a:off x="0" y="23358"/>
            <a:ext cx="3265015" cy="1193215"/>
          </a:xfrm>
          <a:custGeom>
            <a:avLst/>
            <a:gdLst/>
            <a:ahLst/>
            <a:cxnLst/>
            <a:rect l="l" t="t" r="r" b="b"/>
            <a:pathLst>
              <a:path w="3265015" h="1193215">
                <a:moveTo>
                  <a:pt x="0" y="0"/>
                </a:moveTo>
                <a:lnTo>
                  <a:pt x="3265015" y="0"/>
                </a:lnTo>
                <a:lnTo>
                  <a:pt x="3265015" y="1193215"/>
                </a:lnTo>
                <a:lnTo>
                  <a:pt x="0" y="1193215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2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7" name="Freeform 7"/>
          <p:cNvSpPr/>
          <p:nvPr/>
        </p:nvSpPr>
        <p:spPr>
          <a:xfrm rot="5400000" flipH="1" flipV="1">
            <a:off x="14004603" y="1889545"/>
            <a:ext cx="7477455" cy="2175676"/>
          </a:xfrm>
          <a:custGeom>
            <a:avLst/>
            <a:gdLst/>
            <a:ahLst/>
            <a:cxnLst/>
            <a:rect l="l" t="t" r="r" b="b"/>
            <a:pathLst>
              <a:path w="7477455" h="2175676">
                <a:moveTo>
                  <a:pt x="7477455" y="2175676"/>
                </a:moveTo>
                <a:lnTo>
                  <a:pt x="0" y="2175676"/>
                </a:lnTo>
                <a:lnTo>
                  <a:pt x="0" y="0"/>
                </a:lnTo>
                <a:lnTo>
                  <a:pt x="7477455" y="0"/>
                </a:lnTo>
                <a:lnTo>
                  <a:pt x="7477455" y="2175676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8" name="Freeform 8"/>
          <p:cNvSpPr/>
          <p:nvPr/>
        </p:nvSpPr>
        <p:spPr>
          <a:xfrm rot="5400000">
            <a:off x="-3194058" y="6280957"/>
            <a:ext cx="7477455" cy="2175676"/>
          </a:xfrm>
          <a:custGeom>
            <a:avLst/>
            <a:gdLst/>
            <a:ahLst/>
            <a:cxnLst/>
            <a:rect l="l" t="t" r="r" b="b"/>
            <a:pathLst>
              <a:path w="7477455" h="2175676">
                <a:moveTo>
                  <a:pt x="0" y="0"/>
                </a:moveTo>
                <a:lnTo>
                  <a:pt x="7477455" y="0"/>
                </a:lnTo>
                <a:lnTo>
                  <a:pt x="7477455" y="2175676"/>
                </a:lnTo>
                <a:lnTo>
                  <a:pt x="0" y="2175676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9" name="Freeform 9"/>
          <p:cNvSpPr/>
          <p:nvPr/>
        </p:nvSpPr>
        <p:spPr>
          <a:xfrm flipH="1" flipV="1">
            <a:off x="15591460" y="134588"/>
            <a:ext cx="2696540" cy="970755"/>
          </a:xfrm>
          <a:custGeom>
            <a:avLst/>
            <a:gdLst/>
            <a:ahLst/>
            <a:cxnLst/>
            <a:rect l="l" t="t" r="r" b="b"/>
            <a:pathLst>
              <a:path w="2696540" h="970755">
                <a:moveTo>
                  <a:pt x="2696540" y="970755"/>
                </a:moveTo>
                <a:lnTo>
                  <a:pt x="0" y="970755"/>
                </a:lnTo>
                <a:lnTo>
                  <a:pt x="0" y="0"/>
                </a:lnTo>
                <a:lnTo>
                  <a:pt x="2696540" y="0"/>
                </a:lnTo>
                <a:lnTo>
                  <a:pt x="2696540" y="970755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10" name="Freeform 10"/>
          <p:cNvSpPr/>
          <p:nvPr/>
        </p:nvSpPr>
        <p:spPr>
          <a:xfrm>
            <a:off x="152400" y="9124293"/>
            <a:ext cx="2696540" cy="970755"/>
          </a:xfrm>
          <a:custGeom>
            <a:avLst/>
            <a:gdLst/>
            <a:ahLst/>
            <a:cxnLst/>
            <a:rect l="l" t="t" r="r" b="b"/>
            <a:pathLst>
              <a:path w="2696540" h="970755">
                <a:moveTo>
                  <a:pt x="0" y="0"/>
                </a:moveTo>
                <a:lnTo>
                  <a:pt x="2696540" y="0"/>
                </a:lnTo>
                <a:lnTo>
                  <a:pt x="2696540" y="970755"/>
                </a:lnTo>
                <a:lnTo>
                  <a:pt x="0" y="970755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11" name="TextBox 11"/>
          <p:cNvSpPr txBox="1"/>
          <p:nvPr/>
        </p:nvSpPr>
        <p:spPr>
          <a:xfrm>
            <a:off x="2366265" y="3442671"/>
            <a:ext cx="13555471" cy="308733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9664"/>
              </a:lnSpc>
            </a:pPr>
            <a:r>
              <a:rPr lang="en-US" sz="18208" b="1" spc="-801">
                <a:solidFill>
                  <a:srgbClr val="2B4135"/>
                </a:solidFill>
                <a:latin typeface="Agrandir Bold"/>
                <a:ea typeface="Agrandir Bold"/>
                <a:cs typeface="Agrandir Bold"/>
                <a:sym typeface="Agrandir Bold"/>
              </a:rPr>
              <a:t>Thank you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AE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 rot="-5400000">
            <a:off x="4000500" y="-4000500"/>
            <a:ext cx="10287000" cy="18288000"/>
            <a:chOff x="0" y="0"/>
            <a:chExt cx="2709333" cy="4816593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2709333" cy="4816592"/>
            </a:xfrm>
            <a:custGeom>
              <a:avLst/>
              <a:gdLst/>
              <a:ahLst/>
              <a:cxnLst/>
              <a:rect l="l" t="t" r="r" b="b"/>
              <a:pathLst>
                <a:path w="2709333" h="4816592">
                  <a:moveTo>
                    <a:pt x="0" y="0"/>
                  </a:moveTo>
                  <a:lnTo>
                    <a:pt x="2709333" y="0"/>
                  </a:lnTo>
                  <a:lnTo>
                    <a:pt x="2709333" y="4816592"/>
                  </a:lnTo>
                  <a:lnTo>
                    <a:pt x="0" y="4816592"/>
                  </a:lnTo>
                  <a:close/>
                </a:path>
              </a:pathLst>
            </a:custGeom>
            <a:solidFill>
              <a:srgbClr val="FFFAEA"/>
            </a:solidFill>
            <a:ln w="161925" cap="sq">
              <a:solidFill>
                <a:srgbClr val="304238"/>
              </a:solidFill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38100"/>
              <a:ext cx="2709333" cy="4854693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5" name="Freeform 5"/>
          <p:cNvSpPr/>
          <p:nvPr/>
        </p:nvSpPr>
        <p:spPr>
          <a:xfrm>
            <a:off x="1658726" y="9258300"/>
            <a:ext cx="4164926" cy="1522091"/>
          </a:xfrm>
          <a:custGeom>
            <a:avLst/>
            <a:gdLst/>
            <a:ahLst/>
            <a:cxnLst/>
            <a:rect l="l" t="t" r="r" b="b"/>
            <a:pathLst>
              <a:path w="4164926" h="1522091">
                <a:moveTo>
                  <a:pt x="0" y="0"/>
                </a:moveTo>
                <a:lnTo>
                  <a:pt x="4164926" y="0"/>
                </a:lnTo>
                <a:lnTo>
                  <a:pt x="4164926" y="1522091"/>
                </a:lnTo>
                <a:lnTo>
                  <a:pt x="0" y="1522091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2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6" name="Freeform 6"/>
          <p:cNvSpPr/>
          <p:nvPr/>
        </p:nvSpPr>
        <p:spPr>
          <a:xfrm rot="5400000">
            <a:off x="-3167839" y="6496123"/>
            <a:ext cx="7477455" cy="2175676"/>
          </a:xfrm>
          <a:custGeom>
            <a:avLst/>
            <a:gdLst/>
            <a:ahLst/>
            <a:cxnLst/>
            <a:rect l="l" t="t" r="r" b="b"/>
            <a:pathLst>
              <a:path w="7477455" h="2175676">
                <a:moveTo>
                  <a:pt x="0" y="0"/>
                </a:moveTo>
                <a:lnTo>
                  <a:pt x="7477454" y="0"/>
                </a:lnTo>
                <a:lnTo>
                  <a:pt x="7477454" y="2175676"/>
                </a:lnTo>
                <a:lnTo>
                  <a:pt x="0" y="2175676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7" name="Freeform 7"/>
          <p:cNvSpPr/>
          <p:nvPr/>
        </p:nvSpPr>
        <p:spPr>
          <a:xfrm flipH="1">
            <a:off x="15591460" y="57945"/>
            <a:ext cx="2696540" cy="970755"/>
          </a:xfrm>
          <a:custGeom>
            <a:avLst/>
            <a:gdLst/>
            <a:ahLst/>
            <a:cxnLst/>
            <a:rect l="l" t="t" r="r" b="b"/>
            <a:pathLst>
              <a:path w="2696540" h="970755">
                <a:moveTo>
                  <a:pt x="2696540" y="0"/>
                </a:moveTo>
                <a:lnTo>
                  <a:pt x="0" y="0"/>
                </a:lnTo>
                <a:lnTo>
                  <a:pt x="0" y="970755"/>
                </a:lnTo>
                <a:lnTo>
                  <a:pt x="2696540" y="970755"/>
                </a:lnTo>
                <a:lnTo>
                  <a:pt x="269654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8" name="Freeform 8"/>
          <p:cNvSpPr/>
          <p:nvPr/>
        </p:nvSpPr>
        <p:spPr>
          <a:xfrm>
            <a:off x="17259300" y="1192507"/>
            <a:ext cx="4164926" cy="1522091"/>
          </a:xfrm>
          <a:custGeom>
            <a:avLst/>
            <a:gdLst/>
            <a:ahLst/>
            <a:cxnLst/>
            <a:rect l="l" t="t" r="r" b="b"/>
            <a:pathLst>
              <a:path w="4164926" h="1522091">
                <a:moveTo>
                  <a:pt x="0" y="0"/>
                </a:moveTo>
                <a:lnTo>
                  <a:pt x="4164926" y="0"/>
                </a:lnTo>
                <a:lnTo>
                  <a:pt x="4164926" y="1522091"/>
                </a:lnTo>
                <a:lnTo>
                  <a:pt x="0" y="1522091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2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grpSp>
        <p:nvGrpSpPr>
          <p:cNvPr id="9" name="Group 9"/>
          <p:cNvGrpSpPr/>
          <p:nvPr/>
        </p:nvGrpSpPr>
        <p:grpSpPr>
          <a:xfrm>
            <a:off x="2753528" y="8214466"/>
            <a:ext cx="717473" cy="717473"/>
            <a:chOff x="0" y="0"/>
            <a:chExt cx="812800" cy="812800"/>
          </a:xfrm>
        </p:grpSpPr>
        <p:sp>
          <p:nvSpPr>
            <p:cNvPr id="10" name="Freeform 10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812800" y="406400"/>
                  </a:moveTo>
                  <a:lnTo>
                    <a:pt x="406400" y="0"/>
                  </a:lnTo>
                  <a:lnTo>
                    <a:pt x="406400" y="203200"/>
                  </a:lnTo>
                  <a:lnTo>
                    <a:pt x="0" y="203200"/>
                  </a:lnTo>
                  <a:lnTo>
                    <a:pt x="0" y="609600"/>
                  </a:lnTo>
                  <a:lnTo>
                    <a:pt x="406400" y="609600"/>
                  </a:lnTo>
                  <a:lnTo>
                    <a:pt x="406400" y="812800"/>
                  </a:lnTo>
                  <a:lnTo>
                    <a:pt x="812800" y="406400"/>
                  </a:lnTo>
                  <a:close/>
                </a:path>
              </a:pathLst>
            </a:custGeom>
            <a:solidFill>
              <a:srgbClr val="6A8B66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11" name="TextBox 11"/>
            <p:cNvSpPr txBox="1"/>
            <p:nvPr/>
          </p:nvSpPr>
          <p:spPr>
            <a:xfrm>
              <a:off x="0" y="165100"/>
              <a:ext cx="711200" cy="4445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</a:pPr>
              <a:endParaRPr/>
            </a:p>
          </p:txBody>
        </p:sp>
      </p:grpSp>
      <p:sp>
        <p:nvSpPr>
          <p:cNvPr id="12" name="TextBox 12"/>
          <p:cNvSpPr txBox="1"/>
          <p:nvPr/>
        </p:nvSpPr>
        <p:spPr>
          <a:xfrm>
            <a:off x="4069103" y="1175694"/>
            <a:ext cx="10149793" cy="151813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9709"/>
              </a:lnSpc>
            </a:pPr>
            <a:r>
              <a:rPr lang="en-US" sz="8990" b="1" spc="-395">
                <a:solidFill>
                  <a:srgbClr val="304238"/>
                </a:solidFill>
                <a:latin typeface="Agrandir Bold"/>
                <a:ea typeface="Agrandir Bold"/>
                <a:cs typeface="Agrandir Bold"/>
                <a:sym typeface="Agrandir Bold"/>
              </a:rPr>
              <a:t>Research Problem</a:t>
            </a:r>
          </a:p>
        </p:txBody>
      </p:sp>
      <p:sp>
        <p:nvSpPr>
          <p:cNvPr id="13" name="TextBox 13"/>
          <p:cNvSpPr txBox="1"/>
          <p:nvPr/>
        </p:nvSpPr>
        <p:spPr>
          <a:xfrm>
            <a:off x="2273381" y="3014821"/>
            <a:ext cx="5710825" cy="5238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200"/>
              </a:lnSpc>
            </a:pPr>
            <a:r>
              <a:rPr lang="en-US" sz="3000" b="1">
                <a:solidFill>
                  <a:srgbClr val="304238"/>
                </a:solidFill>
                <a:latin typeface="Tex Gyre Bonum Bold"/>
                <a:ea typeface="Tex Gyre Bonum Bold"/>
                <a:cs typeface="Tex Gyre Bonum Bold"/>
                <a:sym typeface="Tex Gyre Bonum Bold"/>
              </a:rPr>
              <a:t>Existing Literature Themes</a:t>
            </a:r>
          </a:p>
        </p:txBody>
      </p:sp>
      <p:sp>
        <p:nvSpPr>
          <p:cNvPr id="14" name="TextBox 14"/>
          <p:cNvSpPr txBox="1"/>
          <p:nvPr/>
        </p:nvSpPr>
        <p:spPr>
          <a:xfrm>
            <a:off x="2095833" y="3862546"/>
            <a:ext cx="6680315" cy="31908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647700" lvl="1" indent="-323850" algn="l">
              <a:lnSpc>
                <a:spcPts val="4200"/>
              </a:lnSpc>
              <a:buFont typeface="Arial"/>
              <a:buChar char="•"/>
            </a:pPr>
            <a:r>
              <a:rPr lang="en-US" sz="3000">
                <a:solidFill>
                  <a:srgbClr val="304238"/>
                </a:solidFill>
                <a:latin typeface="Tex Gyre Bonum"/>
                <a:ea typeface="Tex Gyre Bonum"/>
                <a:cs typeface="Tex Gyre Bonum"/>
                <a:sym typeface="Tex Gyre Bonum"/>
              </a:rPr>
              <a:t>Benefits of study abroad</a:t>
            </a:r>
          </a:p>
          <a:p>
            <a:pPr marL="647700" lvl="1" indent="-323850" algn="l">
              <a:lnSpc>
                <a:spcPts val="4200"/>
              </a:lnSpc>
              <a:buFont typeface="Arial"/>
              <a:buChar char="•"/>
            </a:pPr>
            <a:r>
              <a:rPr lang="en-US" sz="3000">
                <a:solidFill>
                  <a:srgbClr val="304238"/>
                </a:solidFill>
                <a:latin typeface="Tex Gyre Bonum"/>
                <a:ea typeface="Tex Gyre Bonum"/>
                <a:cs typeface="Tex Gyre Bonum"/>
                <a:sym typeface="Tex Gyre Bonum"/>
              </a:rPr>
              <a:t>Student motivation and destination decision making</a:t>
            </a:r>
          </a:p>
          <a:p>
            <a:pPr marL="647700" lvl="1" indent="-323850" algn="l">
              <a:lnSpc>
                <a:spcPts val="4200"/>
              </a:lnSpc>
              <a:buFont typeface="Arial"/>
              <a:buChar char="•"/>
            </a:pPr>
            <a:r>
              <a:rPr lang="en-US" sz="3000">
                <a:solidFill>
                  <a:srgbClr val="304238"/>
                </a:solidFill>
                <a:latin typeface="Tex Gyre Bonum"/>
                <a:ea typeface="Tex Gyre Bonum"/>
                <a:cs typeface="Tex Gyre Bonum"/>
                <a:sym typeface="Tex Gyre Bonum"/>
              </a:rPr>
              <a:t>Tourism behaviour of students</a:t>
            </a:r>
          </a:p>
          <a:p>
            <a:pPr marL="647700" lvl="1" indent="-323850" algn="l">
              <a:lnSpc>
                <a:spcPts val="4200"/>
              </a:lnSpc>
              <a:buFont typeface="Arial"/>
              <a:buChar char="•"/>
            </a:pPr>
            <a:r>
              <a:rPr lang="en-US" sz="3000">
                <a:solidFill>
                  <a:srgbClr val="304238"/>
                </a:solidFill>
                <a:latin typeface="Tex Gyre Bonum"/>
                <a:ea typeface="Tex Gyre Bonum"/>
                <a:cs typeface="Tex Gyre Bonum"/>
                <a:sym typeface="Tex Gyre Bonum"/>
              </a:rPr>
              <a:t>Intercultural competence and experiences</a:t>
            </a:r>
          </a:p>
        </p:txBody>
      </p:sp>
      <p:sp>
        <p:nvSpPr>
          <p:cNvPr id="15" name="TextBox 15"/>
          <p:cNvSpPr txBox="1"/>
          <p:nvPr/>
        </p:nvSpPr>
        <p:spPr>
          <a:xfrm>
            <a:off x="11362363" y="3014821"/>
            <a:ext cx="4426018" cy="5238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200"/>
              </a:lnSpc>
            </a:pPr>
            <a:r>
              <a:rPr lang="en-US" sz="3000" b="1">
                <a:solidFill>
                  <a:srgbClr val="304238"/>
                </a:solidFill>
                <a:latin typeface="Tex Gyre Bonum Bold"/>
                <a:ea typeface="Tex Gyre Bonum Bold"/>
                <a:cs typeface="Tex Gyre Bonum Bold"/>
                <a:sym typeface="Tex Gyre Bonum Bold"/>
              </a:rPr>
              <a:t>Key Findings</a:t>
            </a:r>
          </a:p>
        </p:txBody>
      </p:sp>
      <p:sp>
        <p:nvSpPr>
          <p:cNvPr id="16" name="TextBox 16"/>
          <p:cNvSpPr txBox="1"/>
          <p:nvPr/>
        </p:nvSpPr>
        <p:spPr>
          <a:xfrm>
            <a:off x="9452903" y="3778559"/>
            <a:ext cx="8244938" cy="31908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647700" lvl="1" indent="-323850" algn="l">
              <a:lnSpc>
                <a:spcPts val="4200"/>
              </a:lnSpc>
              <a:buFont typeface="Arial"/>
              <a:buChar char="•"/>
            </a:pPr>
            <a:r>
              <a:rPr lang="en-US" sz="3000">
                <a:solidFill>
                  <a:srgbClr val="304238"/>
                </a:solidFill>
                <a:latin typeface="Tex Gyre Bonum"/>
                <a:ea typeface="Tex Gyre Bonum"/>
                <a:cs typeface="Tex Gyre Bonum"/>
                <a:sym typeface="Tex Gyre Bonum"/>
              </a:rPr>
              <a:t>Improves cultural awareness and employability</a:t>
            </a:r>
          </a:p>
          <a:p>
            <a:pPr marL="647700" lvl="1" indent="-323850" algn="l">
              <a:lnSpc>
                <a:spcPts val="4200"/>
              </a:lnSpc>
              <a:buFont typeface="Arial"/>
              <a:buChar char="•"/>
            </a:pPr>
            <a:r>
              <a:rPr lang="en-US" sz="3000">
                <a:solidFill>
                  <a:srgbClr val="304238"/>
                </a:solidFill>
                <a:latin typeface="Tex Gyre Bonum"/>
                <a:ea typeface="Tex Gyre Bonum"/>
                <a:cs typeface="Tex Gyre Bonum"/>
                <a:sym typeface="Tex Gyre Bonum"/>
              </a:rPr>
              <a:t>Motivated by travel, growth, and career goals</a:t>
            </a:r>
          </a:p>
          <a:p>
            <a:pPr marL="647700" lvl="1" indent="-323850" algn="l">
              <a:lnSpc>
                <a:spcPts val="4200"/>
              </a:lnSpc>
              <a:buFont typeface="Arial"/>
              <a:buChar char="•"/>
            </a:pPr>
            <a:r>
              <a:rPr lang="en-US" sz="3000">
                <a:solidFill>
                  <a:srgbClr val="304238"/>
                </a:solidFill>
                <a:latin typeface="Tex Gyre Bonum"/>
                <a:ea typeface="Tex Gyre Bonum"/>
                <a:cs typeface="Tex Gyre Bonum"/>
                <a:sym typeface="Tex Gyre Bonum"/>
              </a:rPr>
              <a:t>Students travel during study abroad</a:t>
            </a:r>
          </a:p>
          <a:p>
            <a:pPr marL="647700" lvl="1" indent="-323850" algn="l">
              <a:lnSpc>
                <a:spcPts val="4200"/>
              </a:lnSpc>
              <a:buFont typeface="Arial"/>
              <a:buChar char="•"/>
            </a:pPr>
            <a:r>
              <a:rPr lang="en-US" sz="3000">
                <a:solidFill>
                  <a:srgbClr val="304238"/>
                </a:solidFill>
                <a:latin typeface="Tex Gyre Bonum"/>
                <a:ea typeface="Tex Gyre Bonum"/>
                <a:cs typeface="Tex Gyre Bonum"/>
                <a:sym typeface="Tex Gyre Bonum"/>
              </a:rPr>
              <a:t>Experiences influence future behaviour</a:t>
            </a:r>
          </a:p>
        </p:txBody>
      </p:sp>
      <p:sp>
        <p:nvSpPr>
          <p:cNvPr id="17" name="TextBox 17"/>
          <p:cNvSpPr txBox="1"/>
          <p:nvPr/>
        </p:nvSpPr>
        <p:spPr>
          <a:xfrm>
            <a:off x="2702217" y="7690591"/>
            <a:ext cx="2733773" cy="5238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200"/>
              </a:lnSpc>
            </a:pPr>
            <a:r>
              <a:rPr lang="en-US" sz="3000" b="1">
                <a:solidFill>
                  <a:srgbClr val="304238"/>
                </a:solidFill>
                <a:latin typeface="Tex Gyre Bonum Bold"/>
                <a:ea typeface="Tex Gyre Bonum Bold"/>
                <a:cs typeface="Tex Gyre Bonum Bold"/>
                <a:sym typeface="Tex Gyre Bonum Bold"/>
              </a:rPr>
              <a:t>Research Gap</a:t>
            </a:r>
          </a:p>
        </p:txBody>
      </p:sp>
      <p:sp>
        <p:nvSpPr>
          <p:cNvPr id="18" name="TextBox 18"/>
          <p:cNvSpPr txBox="1"/>
          <p:nvPr/>
        </p:nvSpPr>
        <p:spPr>
          <a:xfrm>
            <a:off x="3736476" y="8319203"/>
            <a:ext cx="11432853" cy="5238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4200"/>
              </a:lnSpc>
            </a:pPr>
            <a:r>
              <a:rPr lang="en-US" sz="3000">
                <a:solidFill>
                  <a:srgbClr val="304238"/>
                </a:solidFill>
                <a:latin typeface="Tex Gyre Bonum"/>
                <a:ea typeface="Tex Gyre Bonum"/>
                <a:cs typeface="Tex Gyre Bonum"/>
                <a:sym typeface="Tex Gyre Bonum"/>
              </a:rPr>
              <a:t>Behaviour change across pre, during, and post study abroad</a:t>
            </a:r>
          </a:p>
        </p:txBody>
      </p:sp>
      <p:sp>
        <p:nvSpPr>
          <p:cNvPr id="19" name="TextBox 19"/>
          <p:cNvSpPr txBox="1"/>
          <p:nvPr/>
        </p:nvSpPr>
        <p:spPr>
          <a:xfrm>
            <a:off x="10489638" y="9679621"/>
            <a:ext cx="7458516" cy="3397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800"/>
              </a:lnSpc>
            </a:pPr>
            <a:r>
              <a:rPr lang="en-US" sz="2000">
                <a:solidFill>
                  <a:srgbClr val="304238"/>
                </a:solidFill>
                <a:latin typeface="Tex Gyre Bonum"/>
                <a:ea typeface="Tex Gyre Bonum"/>
                <a:cs typeface="Tex Gyre Bonum"/>
                <a:sym typeface="Tex Gyre Bonum"/>
              </a:rPr>
              <a:t>(Gan &amp; Kang, 2022; Michael et al., 2004; Fan et al., 2022)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AE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 rot="-5400000">
            <a:off x="4000500" y="-4000500"/>
            <a:ext cx="10287000" cy="18288000"/>
            <a:chOff x="0" y="0"/>
            <a:chExt cx="2709333" cy="4816593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2709333" cy="4816592"/>
            </a:xfrm>
            <a:custGeom>
              <a:avLst/>
              <a:gdLst/>
              <a:ahLst/>
              <a:cxnLst/>
              <a:rect l="l" t="t" r="r" b="b"/>
              <a:pathLst>
                <a:path w="2709333" h="4816592">
                  <a:moveTo>
                    <a:pt x="0" y="0"/>
                  </a:moveTo>
                  <a:lnTo>
                    <a:pt x="2709333" y="0"/>
                  </a:lnTo>
                  <a:lnTo>
                    <a:pt x="2709333" y="4816592"/>
                  </a:lnTo>
                  <a:lnTo>
                    <a:pt x="0" y="4816592"/>
                  </a:lnTo>
                  <a:close/>
                </a:path>
              </a:pathLst>
            </a:custGeom>
            <a:solidFill>
              <a:srgbClr val="FFFAEA"/>
            </a:solidFill>
            <a:ln w="161925" cap="sq">
              <a:solidFill>
                <a:srgbClr val="304238"/>
              </a:solidFill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38100"/>
              <a:ext cx="2709333" cy="4854693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5" name="Freeform 5"/>
          <p:cNvSpPr/>
          <p:nvPr/>
        </p:nvSpPr>
        <p:spPr>
          <a:xfrm>
            <a:off x="1658726" y="9258300"/>
            <a:ext cx="4164926" cy="1522091"/>
          </a:xfrm>
          <a:custGeom>
            <a:avLst/>
            <a:gdLst/>
            <a:ahLst/>
            <a:cxnLst/>
            <a:rect l="l" t="t" r="r" b="b"/>
            <a:pathLst>
              <a:path w="4164926" h="1522091">
                <a:moveTo>
                  <a:pt x="0" y="0"/>
                </a:moveTo>
                <a:lnTo>
                  <a:pt x="4164926" y="0"/>
                </a:lnTo>
                <a:lnTo>
                  <a:pt x="4164926" y="1522091"/>
                </a:lnTo>
                <a:lnTo>
                  <a:pt x="0" y="1522091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2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6" name="Freeform 6"/>
          <p:cNvSpPr/>
          <p:nvPr/>
        </p:nvSpPr>
        <p:spPr>
          <a:xfrm rot="5400000">
            <a:off x="-3167839" y="6496123"/>
            <a:ext cx="7477455" cy="2175676"/>
          </a:xfrm>
          <a:custGeom>
            <a:avLst/>
            <a:gdLst/>
            <a:ahLst/>
            <a:cxnLst/>
            <a:rect l="l" t="t" r="r" b="b"/>
            <a:pathLst>
              <a:path w="7477455" h="2175676">
                <a:moveTo>
                  <a:pt x="0" y="0"/>
                </a:moveTo>
                <a:lnTo>
                  <a:pt x="7477454" y="0"/>
                </a:lnTo>
                <a:lnTo>
                  <a:pt x="7477454" y="2175676"/>
                </a:lnTo>
                <a:lnTo>
                  <a:pt x="0" y="2175676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7" name="Freeform 7"/>
          <p:cNvSpPr/>
          <p:nvPr/>
        </p:nvSpPr>
        <p:spPr>
          <a:xfrm flipH="1">
            <a:off x="15591460" y="57945"/>
            <a:ext cx="2696540" cy="970755"/>
          </a:xfrm>
          <a:custGeom>
            <a:avLst/>
            <a:gdLst/>
            <a:ahLst/>
            <a:cxnLst/>
            <a:rect l="l" t="t" r="r" b="b"/>
            <a:pathLst>
              <a:path w="2696540" h="970755">
                <a:moveTo>
                  <a:pt x="2696540" y="0"/>
                </a:moveTo>
                <a:lnTo>
                  <a:pt x="0" y="0"/>
                </a:lnTo>
                <a:lnTo>
                  <a:pt x="0" y="970755"/>
                </a:lnTo>
                <a:lnTo>
                  <a:pt x="2696540" y="970755"/>
                </a:lnTo>
                <a:lnTo>
                  <a:pt x="269654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8" name="Freeform 8"/>
          <p:cNvSpPr/>
          <p:nvPr/>
        </p:nvSpPr>
        <p:spPr>
          <a:xfrm>
            <a:off x="17259300" y="1192507"/>
            <a:ext cx="4164926" cy="1522091"/>
          </a:xfrm>
          <a:custGeom>
            <a:avLst/>
            <a:gdLst/>
            <a:ahLst/>
            <a:cxnLst/>
            <a:rect l="l" t="t" r="r" b="b"/>
            <a:pathLst>
              <a:path w="4164926" h="1522091">
                <a:moveTo>
                  <a:pt x="0" y="0"/>
                </a:moveTo>
                <a:lnTo>
                  <a:pt x="4164926" y="0"/>
                </a:lnTo>
                <a:lnTo>
                  <a:pt x="4164926" y="1522091"/>
                </a:lnTo>
                <a:lnTo>
                  <a:pt x="0" y="1522091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2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9" name="TextBox 9"/>
          <p:cNvSpPr txBox="1"/>
          <p:nvPr/>
        </p:nvSpPr>
        <p:spPr>
          <a:xfrm>
            <a:off x="3008036" y="2660650"/>
            <a:ext cx="12271927" cy="48609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7699"/>
              </a:lnSpc>
            </a:pPr>
            <a:r>
              <a:rPr lang="en-US" sz="5499" b="1" spc="-186">
                <a:solidFill>
                  <a:srgbClr val="2B4135"/>
                </a:solidFill>
                <a:latin typeface="Tex Gyre Bonum Bold"/>
                <a:ea typeface="Tex Gyre Bonum Bold"/>
                <a:cs typeface="Tex Gyre Bonum Bold"/>
                <a:sym typeface="Tex Gyre Bonum Bold"/>
              </a:rPr>
              <a:t>"How does planned tourism-related consumer behaviour among study abroad students change before, during, and after study abroad?"</a:t>
            </a:r>
          </a:p>
          <a:p>
            <a:pPr algn="just">
              <a:lnSpc>
                <a:spcPts val="7699"/>
              </a:lnSpc>
            </a:pPr>
            <a:endParaRPr lang="en-US" sz="5499" b="1" spc="-186">
              <a:solidFill>
                <a:srgbClr val="2B4135"/>
              </a:solidFill>
              <a:latin typeface="Tex Gyre Bonum Bold"/>
              <a:ea typeface="Tex Gyre Bonum Bold"/>
              <a:cs typeface="Tex Gyre Bonum Bold"/>
              <a:sym typeface="Tex Gyre Bonum Bold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AE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 rot="-5400000">
            <a:off x="4000500" y="-4000500"/>
            <a:ext cx="10287000" cy="18288000"/>
            <a:chOff x="0" y="0"/>
            <a:chExt cx="2709333" cy="4816593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2709333" cy="4816592"/>
            </a:xfrm>
            <a:custGeom>
              <a:avLst/>
              <a:gdLst/>
              <a:ahLst/>
              <a:cxnLst/>
              <a:rect l="l" t="t" r="r" b="b"/>
              <a:pathLst>
                <a:path w="2709333" h="4816592">
                  <a:moveTo>
                    <a:pt x="0" y="0"/>
                  </a:moveTo>
                  <a:lnTo>
                    <a:pt x="2709333" y="0"/>
                  </a:lnTo>
                  <a:lnTo>
                    <a:pt x="2709333" y="4816592"/>
                  </a:lnTo>
                  <a:lnTo>
                    <a:pt x="0" y="4816592"/>
                  </a:lnTo>
                  <a:close/>
                </a:path>
              </a:pathLst>
            </a:custGeom>
            <a:solidFill>
              <a:srgbClr val="FFFAEA"/>
            </a:solidFill>
            <a:ln w="161925" cap="sq">
              <a:solidFill>
                <a:srgbClr val="304238"/>
              </a:solidFill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38100"/>
              <a:ext cx="2709333" cy="4854693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5" name="Freeform 5"/>
          <p:cNvSpPr/>
          <p:nvPr/>
        </p:nvSpPr>
        <p:spPr>
          <a:xfrm>
            <a:off x="12490566" y="-493391"/>
            <a:ext cx="4164926" cy="1522091"/>
          </a:xfrm>
          <a:custGeom>
            <a:avLst/>
            <a:gdLst/>
            <a:ahLst/>
            <a:cxnLst/>
            <a:rect l="l" t="t" r="r" b="b"/>
            <a:pathLst>
              <a:path w="4164926" h="1522091">
                <a:moveTo>
                  <a:pt x="0" y="0"/>
                </a:moveTo>
                <a:lnTo>
                  <a:pt x="4164927" y="0"/>
                </a:lnTo>
                <a:lnTo>
                  <a:pt x="4164927" y="1522091"/>
                </a:lnTo>
                <a:lnTo>
                  <a:pt x="0" y="1522091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2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6" name="Freeform 6"/>
          <p:cNvSpPr/>
          <p:nvPr/>
        </p:nvSpPr>
        <p:spPr>
          <a:xfrm>
            <a:off x="0" y="9258300"/>
            <a:ext cx="2696540" cy="970755"/>
          </a:xfrm>
          <a:custGeom>
            <a:avLst/>
            <a:gdLst/>
            <a:ahLst/>
            <a:cxnLst/>
            <a:rect l="l" t="t" r="r" b="b"/>
            <a:pathLst>
              <a:path w="2696540" h="970755">
                <a:moveTo>
                  <a:pt x="0" y="0"/>
                </a:moveTo>
                <a:lnTo>
                  <a:pt x="2696540" y="0"/>
                </a:lnTo>
                <a:lnTo>
                  <a:pt x="2696540" y="970755"/>
                </a:lnTo>
                <a:lnTo>
                  <a:pt x="0" y="970755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7" name="Freeform 7"/>
          <p:cNvSpPr/>
          <p:nvPr/>
        </p:nvSpPr>
        <p:spPr>
          <a:xfrm rot="5400000" flipH="1" flipV="1">
            <a:off x="14004603" y="1889545"/>
            <a:ext cx="7477455" cy="2175676"/>
          </a:xfrm>
          <a:custGeom>
            <a:avLst/>
            <a:gdLst/>
            <a:ahLst/>
            <a:cxnLst/>
            <a:rect l="l" t="t" r="r" b="b"/>
            <a:pathLst>
              <a:path w="7477455" h="2175676">
                <a:moveTo>
                  <a:pt x="7477455" y="2175676"/>
                </a:moveTo>
                <a:lnTo>
                  <a:pt x="0" y="2175676"/>
                </a:lnTo>
                <a:lnTo>
                  <a:pt x="0" y="0"/>
                </a:lnTo>
                <a:lnTo>
                  <a:pt x="7477455" y="0"/>
                </a:lnTo>
                <a:lnTo>
                  <a:pt x="7477455" y="2175676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8" name="Freeform 8"/>
          <p:cNvSpPr/>
          <p:nvPr/>
        </p:nvSpPr>
        <p:spPr>
          <a:xfrm>
            <a:off x="-3136226" y="7583961"/>
            <a:ext cx="4164926" cy="1522091"/>
          </a:xfrm>
          <a:custGeom>
            <a:avLst/>
            <a:gdLst/>
            <a:ahLst/>
            <a:cxnLst/>
            <a:rect l="l" t="t" r="r" b="b"/>
            <a:pathLst>
              <a:path w="4164926" h="1522091">
                <a:moveTo>
                  <a:pt x="0" y="0"/>
                </a:moveTo>
                <a:lnTo>
                  <a:pt x="4164926" y="0"/>
                </a:lnTo>
                <a:lnTo>
                  <a:pt x="4164926" y="1522092"/>
                </a:lnTo>
                <a:lnTo>
                  <a:pt x="0" y="1522092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2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9" name="TextBox 9"/>
          <p:cNvSpPr txBox="1"/>
          <p:nvPr/>
        </p:nvSpPr>
        <p:spPr>
          <a:xfrm>
            <a:off x="2696540" y="3835774"/>
            <a:ext cx="10807693" cy="398945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699516" lvl="1" indent="-349758" algn="l">
              <a:lnSpc>
                <a:spcPts val="8100"/>
              </a:lnSpc>
              <a:buFont typeface="Arial"/>
              <a:buChar char="•"/>
            </a:pPr>
            <a:r>
              <a:rPr lang="en-US" sz="3240" spc="-110">
                <a:solidFill>
                  <a:srgbClr val="2B4135"/>
                </a:solidFill>
                <a:latin typeface="Tex Gyre Bonum"/>
                <a:ea typeface="Tex Gyre Bonum"/>
                <a:cs typeface="Tex Gyre Bonum"/>
                <a:sym typeface="Tex Gyre Bonum"/>
              </a:rPr>
              <a:t>Examine pre-departure planning</a:t>
            </a:r>
          </a:p>
          <a:p>
            <a:pPr marL="699516" lvl="1" indent="-349758" algn="l">
              <a:lnSpc>
                <a:spcPts val="8100"/>
              </a:lnSpc>
              <a:buFont typeface="Arial"/>
              <a:buChar char="•"/>
            </a:pPr>
            <a:r>
              <a:rPr lang="en-US" sz="3240" spc="-110">
                <a:solidFill>
                  <a:srgbClr val="2B4135"/>
                </a:solidFill>
                <a:latin typeface="Tex Gyre Bonum"/>
                <a:ea typeface="Tex Gyre Bonum"/>
                <a:cs typeface="Tex Gyre Bonum"/>
                <a:sym typeface="Tex Gyre Bonum"/>
              </a:rPr>
              <a:t>Explore behaviour during study abroad</a:t>
            </a:r>
          </a:p>
          <a:p>
            <a:pPr marL="699516" lvl="1" indent="-349758" algn="l">
              <a:lnSpc>
                <a:spcPts val="8100"/>
              </a:lnSpc>
              <a:buFont typeface="Arial"/>
              <a:buChar char="•"/>
            </a:pPr>
            <a:r>
              <a:rPr lang="en-US" sz="3240" spc="-110">
                <a:solidFill>
                  <a:srgbClr val="2B4135"/>
                </a:solidFill>
                <a:latin typeface="Tex Gyre Bonum"/>
                <a:ea typeface="Tex Gyre Bonum"/>
                <a:cs typeface="Tex Gyre Bonum"/>
                <a:sym typeface="Tex Gyre Bonum"/>
              </a:rPr>
              <a:t>Understand post-experience changes</a:t>
            </a:r>
          </a:p>
          <a:p>
            <a:pPr marL="699516" lvl="1" indent="-349758" algn="l">
              <a:lnSpc>
                <a:spcPts val="8100"/>
              </a:lnSpc>
              <a:buFont typeface="Arial"/>
              <a:buChar char="•"/>
            </a:pPr>
            <a:r>
              <a:rPr lang="en-US" sz="3240" spc="-110">
                <a:solidFill>
                  <a:srgbClr val="2B4135"/>
                </a:solidFill>
                <a:latin typeface="Tex Gyre Bonum"/>
                <a:ea typeface="Tex Gyre Bonum"/>
                <a:cs typeface="Tex Gyre Bonum"/>
                <a:sym typeface="Tex Gyre Bonum"/>
              </a:rPr>
              <a:t>Identify patterns across students</a:t>
            </a:r>
          </a:p>
        </p:txBody>
      </p:sp>
      <p:sp>
        <p:nvSpPr>
          <p:cNvPr id="10" name="TextBox 10"/>
          <p:cNvSpPr txBox="1"/>
          <p:nvPr/>
        </p:nvSpPr>
        <p:spPr>
          <a:xfrm>
            <a:off x="2696540" y="1798636"/>
            <a:ext cx="11682679" cy="156128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9343"/>
              </a:lnSpc>
            </a:pPr>
            <a:r>
              <a:rPr lang="en-US" sz="10155" b="1" spc="-446">
                <a:solidFill>
                  <a:srgbClr val="2B4135"/>
                </a:solidFill>
                <a:latin typeface="Agrandir Bold"/>
                <a:ea typeface="Agrandir Bold"/>
                <a:cs typeface="Agrandir Bold"/>
                <a:sym typeface="Agrandir Bold"/>
              </a:rPr>
              <a:t>Objectives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AE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 rot="-5400000">
            <a:off x="4000500" y="-4000500"/>
            <a:ext cx="10287000" cy="18288000"/>
            <a:chOff x="0" y="0"/>
            <a:chExt cx="2709333" cy="4816593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2709333" cy="4816592"/>
            </a:xfrm>
            <a:custGeom>
              <a:avLst/>
              <a:gdLst/>
              <a:ahLst/>
              <a:cxnLst/>
              <a:rect l="l" t="t" r="r" b="b"/>
              <a:pathLst>
                <a:path w="2709333" h="4816592">
                  <a:moveTo>
                    <a:pt x="0" y="0"/>
                  </a:moveTo>
                  <a:lnTo>
                    <a:pt x="2709333" y="0"/>
                  </a:lnTo>
                  <a:lnTo>
                    <a:pt x="2709333" y="4816592"/>
                  </a:lnTo>
                  <a:lnTo>
                    <a:pt x="0" y="4816592"/>
                  </a:lnTo>
                  <a:close/>
                </a:path>
              </a:pathLst>
            </a:custGeom>
            <a:solidFill>
              <a:srgbClr val="FFFAEA"/>
            </a:solidFill>
            <a:ln w="161925" cap="sq">
              <a:solidFill>
                <a:srgbClr val="304238"/>
              </a:solidFill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38100"/>
              <a:ext cx="2709333" cy="4854693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5" name="Freeform 5"/>
          <p:cNvSpPr/>
          <p:nvPr/>
        </p:nvSpPr>
        <p:spPr>
          <a:xfrm>
            <a:off x="1658726" y="9258300"/>
            <a:ext cx="4164926" cy="1522091"/>
          </a:xfrm>
          <a:custGeom>
            <a:avLst/>
            <a:gdLst/>
            <a:ahLst/>
            <a:cxnLst/>
            <a:rect l="l" t="t" r="r" b="b"/>
            <a:pathLst>
              <a:path w="4164926" h="1522091">
                <a:moveTo>
                  <a:pt x="0" y="0"/>
                </a:moveTo>
                <a:lnTo>
                  <a:pt x="4164926" y="0"/>
                </a:lnTo>
                <a:lnTo>
                  <a:pt x="4164926" y="1522091"/>
                </a:lnTo>
                <a:lnTo>
                  <a:pt x="0" y="1522091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2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6" name="Freeform 6"/>
          <p:cNvSpPr/>
          <p:nvPr/>
        </p:nvSpPr>
        <p:spPr>
          <a:xfrm rot="5400000">
            <a:off x="-3167839" y="6496123"/>
            <a:ext cx="7477455" cy="2175676"/>
          </a:xfrm>
          <a:custGeom>
            <a:avLst/>
            <a:gdLst/>
            <a:ahLst/>
            <a:cxnLst/>
            <a:rect l="l" t="t" r="r" b="b"/>
            <a:pathLst>
              <a:path w="7477455" h="2175676">
                <a:moveTo>
                  <a:pt x="0" y="0"/>
                </a:moveTo>
                <a:lnTo>
                  <a:pt x="7477454" y="0"/>
                </a:lnTo>
                <a:lnTo>
                  <a:pt x="7477454" y="2175676"/>
                </a:lnTo>
                <a:lnTo>
                  <a:pt x="0" y="2175676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7" name="Freeform 7"/>
          <p:cNvSpPr/>
          <p:nvPr/>
        </p:nvSpPr>
        <p:spPr>
          <a:xfrm flipH="1">
            <a:off x="15591460" y="57945"/>
            <a:ext cx="2696540" cy="970755"/>
          </a:xfrm>
          <a:custGeom>
            <a:avLst/>
            <a:gdLst/>
            <a:ahLst/>
            <a:cxnLst/>
            <a:rect l="l" t="t" r="r" b="b"/>
            <a:pathLst>
              <a:path w="2696540" h="970755">
                <a:moveTo>
                  <a:pt x="2696540" y="0"/>
                </a:moveTo>
                <a:lnTo>
                  <a:pt x="0" y="0"/>
                </a:lnTo>
                <a:lnTo>
                  <a:pt x="0" y="970755"/>
                </a:lnTo>
                <a:lnTo>
                  <a:pt x="2696540" y="970755"/>
                </a:lnTo>
                <a:lnTo>
                  <a:pt x="269654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8" name="Freeform 8"/>
          <p:cNvSpPr/>
          <p:nvPr/>
        </p:nvSpPr>
        <p:spPr>
          <a:xfrm>
            <a:off x="17259300" y="1192507"/>
            <a:ext cx="4164926" cy="1522091"/>
          </a:xfrm>
          <a:custGeom>
            <a:avLst/>
            <a:gdLst/>
            <a:ahLst/>
            <a:cxnLst/>
            <a:rect l="l" t="t" r="r" b="b"/>
            <a:pathLst>
              <a:path w="4164926" h="1522091">
                <a:moveTo>
                  <a:pt x="0" y="0"/>
                </a:moveTo>
                <a:lnTo>
                  <a:pt x="4164926" y="0"/>
                </a:lnTo>
                <a:lnTo>
                  <a:pt x="4164926" y="1522091"/>
                </a:lnTo>
                <a:lnTo>
                  <a:pt x="0" y="1522091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2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9" name="TextBox 9"/>
          <p:cNvSpPr txBox="1"/>
          <p:nvPr/>
        </p:nvSpPr>
        <p:spPr>
          <a:xfrm>
            <a:off x="6464237" y="4667378"/>
            <a:ext cx="5359526" cy="459092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669291" lvl="1" indent="-334646" algn="just">
              <a:lnSpc>
                <a:spcPts val="7471"/>
              </a:lnSpc>
              <a:buFont typeface="Arial"/>
              <a:buChar char="•"/>
            </a:pPr>
            <a:r>
              <a:rPr lang="en-US" sz="3100" spc="-105">
                <a:solidFill>
                  <a:srgbClr val="2B4135"/>
                </a:solidFill>
                <a:latin typeface="Tex Gyre Bonum"/>
                <a:ea typeface="Tex Gyre Bonum"/>
                <a:cs typeface="Tex Gyre Bonum"/>
                <a:sym typeface="Tex Gyre Bonum"/>
              </a:rPr>
              <a:t>Problem recognition</a:t>
            </a:r>
          </a:p>
          <a:p>
            <a:pPr marL="669291" lvl="1" indent="-334646" algn="just">
              <a:lnSpc>
                <a:spcPts val="7471"/>
              </a:lnSpc>
              <a:buFont typeface="Arial"/>
              <a:buChar char="•"/>
            </a:pPr>
            <a:r>
              <a:rPr lang="en-US" sz="3100" spc="-105">
                <a:solidFill>
                  <a:srgbClr val="2B4135"/>
                </a:solidFill>
                <a:latin typeface="Tex Gyre Bonum"/>
                <a:ea typeface="Tex Gyre Bonum"/>
                <a:cs typeface="Tex Gyre Bonum"/>
                <a:sym typeface="Tex Gyre Bonum"/>
              </a:rPr>
              <a:t>Information search</a:t>
            </a:r>
          </a:p>
          <a:p>
            <a:pPr marL="669291" lvl="1" indent="-334646" algn="just">
              <a:lnSpc>
                <a:spcPts val="7471"/>
              </a:lnSpc>
              <a:buFont typeface="Arial"/>
              <a:buChar char="•"/>
            </a:pPr>
            <a:r>
              <a:rPr lang="en-US" sz="3100" spc="-105">
                <a:solidFill>
                  <a:srgbClr val="2B4135"/>
                </a:solidFill>
                <a:latin typeface="Tex Gyre Bonum"/>
                <a:ea typeface="Tex Gyre Bonum"/>
                <a:cs typeface="Tex Gyre Bonum"/>
                <a:sym typeface="Tex Gyre Bonum"/>
              </a:rPr>
              <a:t>Evaluation</a:t>
            </a:r>
          </a:p>
          <a:p>
            <a:pPr marL="669291" lvl="1" indent="-334646" algn="just">
              <a:lnSpc>
                <a:spcPts val="7471"/>
              </a:lnSpc>
              <a:buFont typeface="Arial"/>
              <a:buChar char="•"/>
            </a:pPr>
            <a:r>
              <a:rPr lang="en-US" sz="3100" spc="-105">
                <a:solidFill>
                  <a:srgbClr val="2B4135"/>
                </a:solidFill>
                <a:latin typeface="Tex Gyre Bonum"/>
                <a:ea typeface="Tex Gyre Bonum"/>
                <a:cs typeface="Tex Gyre Bonum"/>
                <a:sym typeface="Tex Gyre Bonum"/>
              </a:rPr>
              <a:t>Experience/consumption</a:t>
            </a:r>
          </a:p>
          <a:p>
            <a:pPr marL="669291" lvl="1" indent="-334646" algn="just">
              <a:lnSpc>
                <a:spcPts val="7471"/>
              </a:lnSpc>
              <a:buFont typeface="Arial"/>
              <a:buChar char="•"/>
            </a:pPr>
            <a:r>
              <a:rPr lang="en-US" sz="3100" spc="-105">
                <a:solidFill>
                  <a:srgbClr val="2B4135"/>
                </a:solidFill>
                <a:latin typeface="Tex Gyre Bonum"/>
                <a:ea typeface="Tex Gyre Bonum"/>
                <a:cs typeface="Tex Gyre Bonum"/>
                <a:sym typeface="Tex Gyre Bonum"/>
              </a:rPr>
              <a:t>Post-purchase evaluation</a:t>
            </a:r>
          </a:p>
        </p:txBody>
      </p:sp>
      <p:sp>
        <p:nvSpPr>
          <p:cNvPr id="10" name="TextBox 10"/>
          <p:cNvSpPr txBox="1"/>
          <p:nvPr/>
        </p:nvSpPr>
        <p:spPr>
          <a:xfrm>
            <a:off x="3765216" y="955521"/>
            <a:ext cx="10757568" cy="208178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6834"/>
              </a:lnSpc>
            </a:pPr>
            <a:r>
              <a:rPr lang="en-US" sz="8542" b="1" spc="-375">
                <a:solidFill>
                  <a:srgbClr val="2B4135"/>
                </a:solidFill>
                <a:latin typeface="Agrandir Bold"/>
                <a:ea typeface="Agrandir Bold"/>
                <a:cs typeface="Agrandir Bold"/>
                <a:sym typeface="Agrandir Bold"/>
              </a:rPr>
              <a:t>Theoretical Framework</a:t>
            </a:r>
          </a:p>
        </p:txBody>
      </p:sp>
      <p:sp>
        <p:nvSpPr>
          <p:cNvPr id="11" name="TextBox 11"/>
          <p:cNvSpPr txBox="1"/>
          <p:nvPr/>
        </p:nvSpPr>
        <p:spPr>
          <a:xfrm>
            <a:off x="3765216" y="3873809"/>
            <a:ext cx="10757568" cy="50165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800"/>
              </a:lnSpc>
            </a:pPr>
            <a:r>
              <a:rPr lang="en-US" sz="3500" b="1" spc="-154">
                <a:solidFill>
                  <a:srgbClr val="2B4135"/>
                </a:solidFill>
                <a:latin typeface="Agrandir Bold"/>
                <a:ea typeface="Agrandir Bold"/>
                <a:cs typeface="Agrandir Bold"/>
                <a:sym typeface="Agrandir Bold"/>
              </a:rPr>
              <a:t>Consumer Decision Making Process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AE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 rot="-5400000">
            <a:off x="4000500" y="-4000500"/>
            <a:ext cx="10287000" cy="18288000"/>
            <a:chOff x="0" y="0"/>
            <a:chExt cx="2709333" cy="4816593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2709333" cy="4816592"/>
            </a:xfrm>
            <a:custGeom>
              <a:avLst/>
              <a:gdLst/>
              <a:ahLst/>
              <a:cxnLst/>
              <a:rect l="l" t="t" r="r" b="b"/>
              <a:pathLst>
                <a:path w="2709333" h="4816592">
                  <a:moveTo>
                    <a:pt x="0" y="0"/>
                  </a:moveTo>
                  <a:lnTo>
                    <a:pt x="2709333" y="0"/>
                  </a:lnTo>
                  <a:lnTo>
                    <a:pt x="2709333" y="4816592"/>
                  </a:lnTo>
                  <a:lnTo>
                    <a:pt x="0" y="4816592"/>
                  </a:lnTo>
                  <a:close/>
                </a:path>
              </a:pathLst>
            </a:custGeom>
            <a:solidFill>
              <a:srgbClr val="FFFAEA"/>
            </a:solidFill>
            <a:ln w="161925" cap="sq">
              <a:solidFill>
                <a:srgbClr val="304238"/>
              </a:solidFill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38100"/>
              <a:ext cx="2709333" cy="4854693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5" name="Freeform 5"/>
          <p:cNvSpPr/>
          <p:nvPr/>
        </p:nvSpPr>
        <p:spPr>
          <a:xfrm>
            <a:off x="12490566" y="-493391"/>
            <a:ext cx="4164926" cy="1522091"/>
          </a:xfrm>
          <a:custGeom>
            <a:avLst/>
            <a:gdLst/>
            <a:ahLst/>
            <a:cxnLst/>
            <a:rect l="l" t="t" r="r" b="b"/>
            <a:pathLst>
              <a:path w="4164926" h="1522091">
                <a:moveTo>
                  <a:pt x="0" y="0"/>
                </a:moveTo>
                <a:lnTo>
                  <a:pt x="4164927" y="0"/>
                </a:lnTo>
                <a:lnTo>
                  <a:pt x="4164927" y="1522091"/>
                </a:lnTo>
                <a:lnTo>
                  <a:pt x="0" y="1522091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2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6" name="Freeform 6"/>
          <p:cNvSpPr/>
          <p:nvPr/>
        </p:nvSpPr>
        <p:spPr>
          <a:xfrm>
            <a:off x="0" y="9258300"/>
            <a:ext cx="2696540" cy="970755"/>
          </a:xfrm>
          <a:custGeom>
            <a:avLst/>
            <a:gdLst/>
            <a:ahLst/>
            <a:cxnLst/>
            <a:rect l="l" t="t" r="r" b="b"/>
            <a:pathLst>
              <a:path w="2696540" h="970755">
                <a:moveTo>
                  <a:pt x="0" y="0"/>
                </a:moveTo>
                <a:lnTo>
                  <a:pt x="2696540" y="0"/>
                </a:lnTo>
                <a:lnTo>
                  <a:pt x="2696540" y="970755"/>
                </a:lnTo>
                <a:lnTo>
                  <a:pt x="0" y="970755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7" name="Freeform 7"/>
          <p:cNvSpPr/>
          <p:nvPr/>
        </p:nvSpPr>
        <p:spPr>
          <a:xfrm rot="5400000" flipH="1" flipV="1">
            <a:off x="14004603" y="1889545"/>
            <a:ext cx="7477455" cy="2175676"/>
          </a:xfrm>
          <a:custGeom>
            <a:avLst/>
            <a:gdLst/>
            <a:ahLst/>
            <a:cxnLst/>
            <a:rect l="l" t="t" r="r" b="b"/>
            <a:pathLst>
              <a:path w="7477455" h="2175676">
                <a:moveTo>
                  <a:pt x="7477455" y="2175676"/>
                </a:moveTo>
                <a:lnTo>
                  <a:pt x="0" y="2175676"/>
                </a:lnTo>
                <a:lnTo>
                  <a:pt x="0" y="0"/>
                </a:lnTo>
                <a:lnTo>
                  <a:pt x="7477455" y="0"/>
                </a:lnTo>
                <a:lnTo>
                  <a:pt x="7477455" y="2175676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8" name="Freeform 8"/>
          <p:cNvSpPr/>
          <p:nvPr/>
        </p:nvSpPr>
        <p:spPr>
          <a:xfrm>
            <a:off x="-3136226" y="7583961"/>
            <a:ext cx="4164926" cy="1522091"/>
          </a:xfrm>
          <a:custGeom>
            <a:avLst/>
            <a:gdLst/>
            <a:ahLst/>
            <a:cxnLst/>
            <a:rect l="l" t="t" r="r" b="b"/>
            <a:pathLst>
              <a:path w="4164926" h="1522091">
                <a:moveTo>
                  <a:pt x="0" y="0"/>
                </a:moveTo>
                <a:lnTo>
                  <a:pt x="4164926" y="0"/>
                </a:lnTo>
                <a:lnTo>
                  <a:pt x="4164926" y="1522092"/>
                </a:lnTo>
                <a:lnTo>
                  <a:pt x="0" y="1522092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2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9" name="TextBox 9"/>
          <p:cNvSpPr txBox="1"/>
          <p:nvPr/>
        </p:nvSpPr>
        <p:spPr>
          <a:xfrm>
            <a:off x="2378966" y="3746498"/>
            <a:ext cx="3185417" cy="369570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647700" lvl="1" indent="-323850" algn="just">
              <a:lnSpc>
                <a:spcPts val="7500"/>
              </a:lnSpc>
              <a:buFont typeface="Arial"/>
              <a:buChar char="•"/>
            </a:pPr>
            <a:r>
              <a:rPr lang="en-US" sz="3000" b="1" spc="-102">
                <a:solidFill>
                  <a:srgbClr val="2B4135"/>
                </a:solidFill>
                <a:latin typeface="Tex Gyre Bonum Bold"/>
                <a:ea typeface="Tex Gyre Bonum Bold"/>
                <a:cs typeface="Tex Gyre Bonum Bold"/>
                <a:sym typeface="Tex Gyre Bonum Bold"/>
              </a:rPr>
              <a:t>Approach</a:t>
            </a:r>
          </a:p>
          <a:p>
            <a:pPr marL="647700" lvl="1" indent="-323850" algn="just">
              <a:lnSpc>
                <a:spcPts val="7500"/>
              </a:lnSpc>
              <a:buFont typeface="Arial"/>
              <a:buChar char="•"/>
            </a:pPr>
            <a:r>
              <a:rPr lang="en-US" sz="3000" b="1" spc="-102">
                <a:solidFill>
                  <a:srgbClr val="2B4135"/>
                </a:solidFill>
                <a:latin typeface="Tex Gyre Bonum Bold"/>
                <a:ea typeface="Tex Gyre Bonum Bold"/>
                <a:cs typeface="Tex Gyre Bonum Bold"/>
                <a:sym typeface="Tex Gyre Bonum Bold"/>
              </a:rPr>
              <a:t>Method</a:t>
            </a:r>
          </a:p>
          <a:p>
            <a:pPr marL="647700" lvl="1" indent="-323850" algn="just">
              <a:lnSpc>
                <a:spcPts val="7500"/>
              </a:lnSpc>
              <a:buFont typeface="Arial"/>
              <a:buChar char="•"/>
            </a:pPr>
            <a:r>
              <a:rPr lang="en-US" sz="3000" b="1" spc="-102">
                <a:solidFill>
                  <a:srgbClr val="2B4135"/>
                </a:solidFill>
                <a:latin typeface="Tex Gyre Bonum Bold"/>
                <a:ea typeface="Tex Gyre Bonum Bold"/>
                <a:cs typeface="Tex Gyre Bonum Bold"/>
                <a:sym typeface="Tex Gyre Bonum Bold"/>
              </a:rPr>
              <a:t>Participants</a:t>
            </a:r>
          </a:p>
          <a:p>
            <a:pPr marL="647700" lvl="1" indent="-323850" algn="just">
              <a:lnSpc>
                <a:spcPts val="7500"/>
              </a:lnSpc>
              <a:buFont typeface="Arial"/>
              <a:buChar char="•"/>
            </a:pPr>
            <a:r>
              <a:rPr lang="en-US" sz="3000" b="1" spc="-102">
                <a:solidFill>
                  <a:srgbClr val="2B4135"/>
                </a:solidFill>
                <a:latin typeface="Tex Gyre Bonum Bold"/>
                <a:ea typeface="Tex Gyre Bonum Bold"/>
                <a:cs typeface="Tex Gyre Bonum Bold"/>
                <a:sym typeface="Tex Gyre Bonum Bold"/>
              </a:rPr>
              <a:t>Purpose</a:t>
            </a:r>
          </a:p>
        </p:txBody>
      </p:sp>
      <p:sp>
        <p:nvSpPr>
          <p:cNvPr id="10" name="TextBox 10"/>
          <p:cNvSpPr txBox="1"/>
          <p:nvPr/>
        </p:nvSpPr>
        <p:spPr>
          <a:xfrm>
            <a:off x="2378966" y="1762370"/>
            <a:ext cx="7411001" cy="121501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6834"/>
              </a:lnSpc>
            </a:pPr>
            <a:r>
              <a:rPr lang="en-US" sz="8542" b="1" spc="-375">
                <a:solidFill>
                  <a:srgbClr val="2B4135"/>
                </a:solidFill>
                <a:latin typeface="Agrandir Bold"/>
                <a:ea typeface="Agrandir Bold"/>
                <a:cs typeface="Agrandir Bold"/>
                <a:sym typeface="Agrandir Bold"/>
              </a:rPr>
              <a:t>Methodology</a:t>
            </a:r>
          </a:p>
        </p:txBody>
      </p:sp>
      <p:sp>
        <p:nvSpPr>
          <p:cNvPr id="11" name="AutoShape 11"/>
          <p:cNvSpPr/>
          <p:nvPr/>
        </p:nvSpPr>
        <p:spPr>
          <a:xfrm>
            <a:off x="5802508" y="4383435"/>
            <a:ext cx="5098381" cy="0"/>
          </a:xfrm>
          <a:prstGeom prst="line">
            <a:avLst/>
          </a:prstGeom>
          <a:ln w="38100" cap="flat">
            <a:solidFill>
              <a:srgbClr val="000000"/>
            </a:solidFill>
            <a:prstDash val="sysDot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12" name="AutoShape 12"/>
          <p:cNvSpPr/>
          <p:nvPr/>
        </p:nvSpPr>
        <p:spPr>
          <a:xfrm>
            <a:off x="5802508" y="5286574"/>
            <a:ext cx="5098381" cy="0"/>
          </a:xfrm>
          <a:prstGeom prst="line">
            <a:avLst/>
          </a:prstGeom>
          <a:ln w="38100" cap="flat">
            <a:solidFill>
              <a:srgbClr val="000000"/>
            </a:solidFill>
            <a:prstDash val="sysDot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13" name="AutoShape 13"/>
          <p:cNvSpPr/>
          <p:nvPr/>
        </p:nvSpPr>
        <p:spPr>
          <a:xfrm>
            <a:off x="5802508" y="6189712"/>
            <a:ext cx="5098381" cy="0"/>
          </a:xfrm>
          <a:prstGeom prst="line">
            <a:avLst/>
          </a:prstGeom>
          <a:ln w="38100" cap="flat">
            <a:solidFill>
              <a:srgbClr val="000000"/>
            </a:solidFill>
            <a:prstDash val="sysDot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14" name="AutoShape 14"/>
          <p:cNvSpPr/>
          <p:nvPr/>
        </p:nvSpPr>
        <p:spPr>
          <a:xfrm>
            <a:off x="5802508" y="7218412"/>
            <a:ext cx="5098381" cy="0"/>
          </a:xfrm>
          <a:prstGeom prst="line">
            <a:avLst/>
          </a:prstGeom>
          <a:ln w="38100" cap="flat">
            <a:solidFill>
              <a:srgbClr val="000000"/>
            </a:solidFill>
            <a:prstDash val="sysDot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15" name="TextBox 15"/>
          <p:cNvSpPr txBox="1"/>
          <p:nvPr/>
        </p:nvSpPr>
        <p:spPr>
          <a:xfrm>
            <a:off x="11134405" y="3746498"/>
            <a:ext cx="5898181" cy="369570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just">
              <a:lnSpc>
                <a:spcPts val="7500"/>
              </a:lnSpc>
            </a:pPr>
            <a:r>
              <a:rPr lang="en-US" sz="3000" b="1" spc="-102">
                <a:solidFill>
                  <a:srgbClr val="2B4135"/>
                </a:solidFill>
                <a:latin typeface="Tex Gyre Bonum Bold"/>
                <a:ea typeface="Tex Gyre Bonum Bold"/>
                <a:cs typeface="Tex Gyre Bonum Bold"/>
                <a:sym typeface="Tex Gyre Bonum Bold"/>
              </a:rPr>
              <a:t>Qualitative</a:t>
            </a:r>
          </a:p>
          <a:p>
            <a:pPr algn="just">
              <a:lnSpc>
                <a:spcPts val="7500"/>
              </a:lnSpc>
            </a:pPr>
            <a:r>
              <a:rPr lang="en-US" sz="3000" b="1" spc="-102">
                <a:solidFill>
                  <a:srgbClr val="2B4135"/>
                </a:solidFill>
                <a:latin typeface="Tex Gyre Bonum Bold"/>
                <a:ea typeface="Tex Gyre Bonum Bold"/>
                <a:cs typeface="Tex Gyre Bonum Bold"/>
                <a:sym typeface="Tex Gyre Bonum Bold"/>
              </a:rPr>
              <a:t>10 semi-structured interviews</a:t>
            </a:r>
          </a:p>
          <a:p>
            <a:pPr algn="just">
              <a:lnSpc>
                <a:spcPts val="7500"/>
              </a:lnSpc>
            </a:pPr>
            <a:r>
              <a:rPr lang="en-US" sz="3000" b="1" spc="-102">
                <a:solidFill>
                  <a:srgbClr val="2B4135"/>
                </a:solidFill>
                <a:latin typeface="Tex Gyre Bonum Bold"/>
                <a:ea typeface="Tex Gyre Bonum Bold"/>
                <a:cs typeface="Tex Gyre Bonum Bold"/>
                <a:sym typeface="Tex Gyre Bonum Bold"/>
              </a:rPr>
              <a:t>Students who studied abroad</a:t>
            </a:r>
          </a:p>
          <a:p>
            <a:pPr algn="just">
              <a:lnSpc>
                <a:spcPts val="7500"/>
              </a:lnSpc>
            </a:pPr>
            <a:r>
              <a:rPr lang="en-US" sz="3000" b="1" spc="-102">
                <a:solidFill>
                  <a:srgbClr val="2B4135"/>
                </a:solidFill>
                <a:latin typeface="Tex Gyre Bonum Bold"/>
                <a:ea typeface="Tex Gyre Bonum Bold"/>
                <a:cs typeface="Tex Gyre Bonum Bold"/>
                <a:sym typeface="Tex Gyre Bonum Bold"/>
              </a:rPr>
              <a:t>Explore behavioural change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AE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 rot="-5400000">
            <a:off x="4000500" y="-4000500"/>
            <a:ext cx="10287000" cy="18288000"/>
            <a:chOff x="0" y="0"/>
            <a:chExt cx="2709333" cy="4816593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2709333" cy="4816592"/>
            </a:xfrm>
            <a:custGeom>
              <a:avLst/>
              <a:gdLst/>
              <a:ahLst/>
              <a:cxnLst/>
              <a:rect l="l" t="t" r="r" b="b"/>
              <a:pathLst>
                <a:path w="2709333" h="4816592">
                  <a:moveTo>
                    <a:pt x="0" y="0"/>
                  </a:moveTo>
                  <a:lnTo>
                    <a:pt x="2709333" y="0"/>
                  </a:lnTo>
                  <a:lnTo>
                    <a:pt x="2709333" y="4816592"/>
                  </a:lnTo>
                  <a:lnTo>
                    <a:pt x="0" y="4816592"/>
                  </a:lnTo>
                  <a:close/>
                </a:path>
              </a:pathLst>
            </a:custGeom>
            <a:solidFill>
              <a:srgbClr val="FFFAEA"/>
            </a:solidFill>
            <a:ln w="161925" cap="sq">
              <a:solidFill>
                <a:srgbClr val="304238"/>
              </a:solidFill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38100"/>
              <a:ext cx="2709333" cy="4854693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5" name="Freeform 5"/>
          <p:cNvSpPr/>
          <p:nvPr/>
        </p:nvSpPr>
        <p:spPr>
          <a:xfrm>
            <a:off x="1658726" y="9258300"/>
            <a:ext cx="4164926" cy="1522091"/>
          </a:xfrm>
          <a:custGeom>
            <a:avLst/>
            <a:gdLst/>
            <a:ahLst/>
            <a:cxnLst/>
            <a:rect l="l" t="t" r="r" b="b"/>
            <a:pathLst>
              <a:path w="4164926" h="1522091">
                <a:moveTo>
                  <a:pt x="0" y="0"/>
                </a:moveTo>
                <a:lnTo>
                  <a:pt x="4164926" y="0"/>
                </a:lnTo>
                <a:lnTo>
                  <a:pt x="4164926" y="1522091"/>
                </a:lnTo>
                <a:lnTo>
                  <a:pt x="0" y="1522091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2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6" name="Freeform 6"/>
          <p:cNvSpPr/>
          <p:nvPr/>
        </p:nvSpPr>
        <p:spPr>
          <a:xfrm rot="5400000">
            <a:off x="-3167839" y="6496123"/>
            <a:ext cx="7477455" cy="2175676"/>
          </a:xfrm>
          <a:custGeom>
            <a:avLst/>
            <a:gdLst/>
            <a:ahLst/>
            <a:cxnLst/>
            <a:rect l="l" t="t" r="r" b="b"/>
            <a:pathLst>
              <a:path w="7477455" h="2175676">
                <a:moveTo>
                  <a:pt x="0" y="0"/>
                </a:moveTo>
                <a:lnTo>
                  <a:pt x="7477454" y="0"/>
                </a:lnTo>
                <a:lnTo>
                  <a:pt x="7477454" y="2175676"/>
                </a:lnTo>
                <a:lnTo>
                  <a:pt x="0" y="2175676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7" name="Freeform 7"/>
          <p:cNvSpPr/>
          <p:nvPr/>
        </p:nvSpPr>
        <p:spPr>
          <a:xfrm flipH="1">
            <a:off x="15591460" y="57945"/>
            <a:ext cx="2696540" cy="970755"/>
          </a:xfrm>
          <a:custGeom>
            <a:avLst/>
            <a:gdLst/>
            <a:ahLst/>
            <a:cxnLst/>
            <a:rect l="l" t="t" r="r" b="b"/>
            <a:pathLst>
              <a:path w="2696540" h="970755">
                <a:moveTo>
                  <a:pt x="2696540" y="0"/>
                </a:moveTo>
                <a:lnTo>
                  <a:pt x="0" y="0"/>
                </a:lnTo>
                <a:lnTo>
                  <a:pt x="0" y="970755"/>
                </a:lnTo>
                <a:lnTo>
                  <a:pt x="2696540" y="970755"/>
                </a:lnTo>
                <a:lnTo>
                  <a:pt x="269654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8" name="Freeform 8"/>
          <p:cNvSpPr/>
          <p:nvPr/>
        </p:nvSpPr>
        <p:spPr>
          <a:xfrm>
            <a:off x="17259300" y="1192507"/>
            <a:ext cx="4164926" cy="1522091"/>
          </a:xfrm>
          <a:custGeom>
            <a:avLst/>
            <a:gdLst/>
            <a:ahLst/>
            <a:cxnLst/>
            <a:rect l="l" t="t" r="r" b="b"/>
            <a:pathLst>
              <a:path w="4164926" h="1522091">
                <a:moveTo>
                  <a:pt x="0" y="0"/>
                </a:moveTo>
                <a:lnTo>
                  <a:pt x="4164926" y="0"/>
                </a:lnTo>
                <a:lnTo>
                  <a:pt x="4164926" y="1522091"/>
                </a:lnTo>
                <a:lnTo>
                  <a:pt x="0" y="1522091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2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grpSp>
        <p:nvGrpSpPr>
          <p:cNvPr id="9" name="Group 9"/>
          <p:cNvGrpSpPr/>
          <p:nvPr/>
        </p:nvGrpSpPr>
        <p:grpSpPr>
          <a:xfrm>
            <a:off x="3312658" y="4465234"/>
            <a:ext cx="3498323" cy="3498323"/>
            <a:chOff x="0" y="0"/>
            <a:chExt cx="812800" cy="812800"/>
          </a:xfrm>
        </p:grpSpPr>
        <p:sp>
          <p:nvSpPr>
            <p:cNvPr id="10" name="Freeform 10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blipFill>
              <a:blip r:embed="rId5"/>
              <a:stretch>
                <a:fillRect l="-24976" r="-24976"/>
              </a:stretch>
            </a:blipFill>
            <a:ln w="57150" cap="sq">
              <a:solidFill>
                <a:srgbClr val="C18C2D"/>
              </a:solidFill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1" name="TextBox 11"/>
          <p:cNvSpPr txBox="1"/>
          <p:nvPr/>
        </p:nvSpPr>
        <p:spPr>
          <a:xfrm>
            <a:off x="8167632" y="4084234"/>
            <a:ext cx="7785811" cy="369570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647700" lvl="1" indent="-323850" algn="l">
              <a:lnSpc>
                <a:spcPts val="7500"/>
              </a:lnSpc>
              <a:buFont typeface="Arial"/>
              <a:buChar char="•"/>
            </a:pPr>
            <a:r>
              <a:rPr lang="en-US" sz="3000" spc="-102">
                <a:solidFill>
                  <a:srgbClr val="2B4135"/>
                </a:solidFill>
                <a:latin typeface="Tex Gyre Bonum"/>
                <a:ea typeface="Tex Gyre Bonum"/>
                <a:cs typeface="Tex Gyre Bonum"/>
                <a:sym typeface="Tex Gyre Bonum"/>
              </a:rPr>
              <a:t>Detailed lived experiences</a:t>
            </a:r>
          </a:p>
          <a:p>
            <a:pPr marL="647700" lvl="1" indent="-323850" algn="l">
              <a:lnSpc>
                <a:spcPts val="7500"/>
              </a:lnSpc>
              <a:buFont typeface="Arial"/>
              <a:buChar char="•"/>
            </a:pPr>
            <a:r>
              <a:rPr lang="en-US" sz="3000" spc="-102">
                <a:solidFill>
                  <a:srgbClr val="2B4135"/>
                </a:solidFill>
                <a:latin typeface="Tex Gyre Bonum"/>
                <a:ea typeface="Tex Gyre Bonum"/>
                <a:cs typeface="Tex Gyre Bonum"/>
                <a:sym typeface="Tex Gyre Bonum"/>
              </a:rPr>
              <a:t>Flexibility and depth</a:t>
            </a:r>
          </a:p>
          <a:p>
            <a:pPr marL="647700" lvl="1" indent="-323850" algn="l">
              <a:lnSpc>
                <a:spcPts val="7500"/>
              </a:lnSpc>
              <a:buFont typeface="Arial"/>
              <a:buChar char="•"/>
            </a:pPr>
            <a:r>
              <a:rPr lang="en-US" sz="3000" spc="-102">
                <a:solidFill>
                  <a:srgbClr val="2B4135"/>
                </a:solidFill>
                <a:latin typeface="Tex Gyre Bonum"/>
                <a:ea typeface="Tex Gyre Bonum"/>
                <a:cs typeface="Tex Gyre Bonum"/>
                <a:sym typeface="Tex Gyre Bonum"/>
              </a:rPr>
              <a:t>Useful for exploring change over time</a:t>
            </a:r>
          </a:p>
          <a:p>
            <a:pPr marL="647700" lvl="1" indent="-323850" algn="l">
              <a:lnSpc>
                <a:spcPts val="7500"/>
              </a:lnSpc>
              <a:buFont typeface="Arial"/>
              <a:buChar char="•"/>
            </a:pPr>
            <a:r>
              <a:rPr lang="en-US" sz="3000" spc="-102">
                <a:solidFill>
                  <a:srgbClr val="2B4135"/>
                </a:solidFill>
                <a:latin typeface="Tex Gyre Bonum"/>
                <a:ea typeface="Tex Gyre Bonum"/>
                <a:cs typeface="Tex Gyre Bonum"/>
                <a:sym typeface="Tex Gyre Bonum"/>
              </a:rPr>
              <a:t>Supports comparison across phases</a:t>
            </a:r>
          </a:p>
        </p:txBody>
      </p:sp>
      <p:sp>
        <p:nvSpPr>
          <p:cNvPr id="12" name="TextBox 12"/>
          <p:cNvSpPr txBox="1"/>
          <p:nvPr/>
        </p:nvSpPr>
        <p:spPr>
          <a:xfrm>
            <a:off x="3312658" y="2012127"/>
            <a:ext cx="11662683" cy="129755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7233"/>
              </a:lnSpc>
            </a:pPr>
            <a:r>
              <a:rPr lang="en-US" sz="9042" b="1" spc="-397">
                <a:solidFill>
                  <a:srgbClr val="2B4135"/>
                </a:solidFill>
                <a:latin typeface="Agrandir Bold"/>
                <a:ea typeface="Agrandir Bold"/>
                <a:cs typeface="Agrandir Bold"/>
                <a:sym typeface="Agrandir Bold"/>
              </a:rPr>
              <a:t>Why This Method?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AE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 rot="-5400000">
            <a:off x="4000500" y="-4000500"/>
            <a:ext cx="10287000" cy="18288000"/>
            <a:chOff x="0" y="0"/>
            <a:chExt cx="2709333" cy="4816593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2709333" cy="4816592"/>
            </a:xfrm>
            <a:custGeom>
              <a:avLst/>
              <a:gdLst/>
              <a:ahLst/>
              <a:cxnLst/>
              <a:rect l="l" t="t" r="r" b="b"/>
              <a:pathLst>
                <a:path w="2709333" h="4816592">
                  <a:moveTo>
                    <a:pt x="0" y="0"/>
                  </a:moveTo>
                  <a:lnTo>
                    <a:pt x="2709333" y="0"/>
                  </a:lnTo>
                  <a:lnTo>
                    <a:pt x="2709333" y="4816592"/>
                  </a:lnTo>
                  <a:lnTo>
                    <a:pt x="0" y="4816592"/>
                  </a:lnTo>
                  <a:close/>
                </a:path>
              </a:pathLst>
            </a:custGeom>
            <a:solidFill>
              <a:srgbClr val="FFFAEA"/>
            </a:solidFill>
            <a:ln w="161925" cap="sq">
              <a:solidFill>
                <a:srgbClr val="304238"/>
              </a:solidFill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38100"/>
              <a:ext cx="2709333" cy="4854693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5" name="Freeform 5"/>
          <p:cNvSpPr/>
          <p:nvPr/>
        </p:nvSpPr>
        <p:spPr>
          <a:xfrm>
            <a:off x="12490566" y="-493391"/>
            <a:ext cx="4164926" cy="1522091"/>
          </a:xfrm>
          <a:custGeom>
            <a:avLst/>
            <a:gdLst/>
            <a:ahLst/>
            <a:cxnLst/>
            <a:rect l="l" t="t" r="r" b="b"/>
            <a:pathLst>
              <a:path w="4164926" h="1522091">
                <a:moveTo>
                  <a:pt x="0" y="0"/>
                </a:moveTo>
                <a:lnTo>
                  <a:pt x="4164927" y="0"/>
                </a:lnTo>
                <a:lnTo>
                  <a:pt x="4164927" y="1522091"/>
                </a:lnTo>
                <a:lnTo>
                  <a:pt x="0" y="1522091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2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6" name="Freeform 6"/>
          <p:cNvSpPr/>
          <p:nvPr/>
        </p:nvSpPr>
        <p:spPr>
          <a:xfrm>
            <a:off x="0" y="9258300"/>
            <a:ext cx="2696540" cy="970755"/>
          </a:xfrm>
          <a:custGeom>
            <a:avLst/>
            <a:gdLst/>
            <a:ahLst/>
            <a:cxnLst/>
            <a:rect l="l" t="t" r="r" b="b"/>
            <a:pathLst>
              <a:path w="2696540" h="970755">
                <a:moveTo>
                  <a:pt x="0" y="0"/>
                </a:moveTo>
                <a:lnTo>
                  <a:pt x="2696540" y="0"/>
                </a:lnTo>
                <a:lnTo>
                  <a:pt x="2696540" y="970755"/>
                </a:lnTo>
                <a:lnTo>
                  <a:pt x="0" y="970755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7" name="Freeform 7"/>
          <p:cNvSpPr/>
          <p:nvPr/>
        </p:nvSpPr>
        <p:spPr>
          <a:xfrm rot="5400000" flipH="1" flipV="1">
            <a:off x="14004603" y="1889545"/>
            <a:ext cx="7477455" cy="2175676"/>
          </a:xfrm>
          <a:custGeom>
            <a:avLst/>
            <a:gdLst/>
            <a:ahLst/>
            <a:cxnLst/>
            <a:rect l="l" t="t" r="r" b="b"/>
            <a:pathLst>
              <a:path w="7477455" h="2175676">
                <a:moveTo>
                  <a:pt x="7477455" y="2175676"/>
                </a:moveTo>
                <a:lnTo>
                  <a:pt x="0" y="2175676"/>
                </a:lnTo>
                <a:lnTo>
                  <a:pt x="0" y="0"/>
                </a:lnTo>
                <a:lnTo>
                  <a:pt x="7477455" y="0"/>
                </a:lnTo>
                <a:lnTo>
                  <a:pt x="7477455" y="2175676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8" name="Freeform 8"/>
          <p:cNvSpPr/>
          <p:nvPr/>
        </p:nvSpPr>
        <p:spPr>
          <a:xfrm>
            <a:off x="-3136226" y="7583961"/>
            <a:ext cx="4164926" cy="1522091"/>
          </a:xfrm>
          <a:custGeom>
            <a:avLst/>
            <a:gdLst/>
            <a:ahLst/>
            <a:cxnLst/>
            <a:rect l="l" t="t" r="r" b="b"/>
            <a:pathLst>
              <a:path w="4164926" h="1522091">
                <a:moveTo>
                  <a:pt x="0" y="0"/>
                </a:moveTo>
                <a:lnTo>
                  <a:pt x="4164926" y="0"/>
                </a:lnTo>
                <a:lnTo>
                  <a:pt x="4164926" y="1522092"/>
                </a:lnTo>
                <a:lnTo>
                  <a:pt x="0" y="1522092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2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9" name="TextBox 9"/>
          <p:cNvSpPr txBox="1"/>
          <p:nvPr/>
        </p:nvSpPr>
        <p:spPr>
          <a:xfrm>
            <a:off x="2696540" y="3446694"/>
            <a:ext cx="10807693" cy="545813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699516" lvl="1" indent="-349758" algn="l">
              <a:lnSpc>
                <a:spcPts val="6285"/>
              </a:lnSpc>
              <a:buFont typeface="Arial"/>
              <a:buChar char="•"/>
            </a:pPr>
            <a:r>
              <a:rPr lang="en-US" sz="3240" spc="-110">
                <a:solidFill>
                  <a:srgbClr val="2B4135"/>
                </a:solidFill>
                <a:latin typeface="Tex Gyre Bonum"/>
                <a:ea typeface="Tex Gyre Bonum"/>
                <a:cs typeface="Tex Gyre Bonum"/>
                <a:sym typeface="Tex Gyre Bonum"/>
              </a:rPr>
              <a:t>Thematic analysis</a:t>
            </a:r>
          </a:p>
          <a:p>
            <a:pPr marL="699516" lvl="1" indent="-349758" algn="l">
              <a:lnSpc>
                <a:spcPts val="6285"/>
              </a:lnSpc>
              <a:buFont typeface="Arial"/>
              <a:buChar char="•"/>
            </a:pPr>
            <a:r>
              <a:rPr lang="en-US" sz="3240" spc="-110">
                <a:solidFill>
                  <a:srgbClr val="2B4135"/>
                </a:solidFill>
                <a:latin typeface="Tex Gyre Bonum"/>
                <a:ea typeface="Tex Gyre Bonum"/>
                <a:cs typeface="Tex Gyre Bonum"/>
                <a:sym typeface="Tex Gyre Bonum"/>
              </a:rPr>
              <a:t>Deductive approach</a:t>
            </a:r>
          </a:p>
          <a:p>
            <a:pPr marL="699516" lvl="1" indent="-349758" algn="l">
              <a:lnSpc>
                <a:spcPts val="6285"/>
              </a:lnSpc>
              <a:buFont typeface="Arial"/>
              <a:buChar char="•"/>
            </a:pPr>
            <a:r>
              <a:rPr lang="en-US" sz="3240" spc="-110">
                <a:solidFill>
                  <a:srgbClr val="2B4135"/>
                </a:solidFill>
                <a:latin typeface="Tex Gyre Bonum"/>
                <a:ea typeface="Tex Gyre Bonum"/>
                <a:cs typeface="Tex Gyre Bonum"/>
                <a:sym typeface="Tex Gyre Bonum"/>
              </a:rPr>
              <a:t>Coding across</a:t>
            </a:r>
          </a:p>
          <a:p>
            <a:pPr marL="1399032" lvl="2" indent="-466344" algn="l">
              <a:lnSpc>
                <a:spcPts val="6285"/>
              </a:lnSpc>
              <a:buFont typeface="Arial"/>
              <a:buChar char="⚬"/>
            </a:pPr>
            <a:r>
              <a:rPr lang="en-US" sz="3240" spc="-110">
                <a:solidFill>
                  <a:srgbClr val="2B4135"/>
                </a:solidFill>
                <a:latin typeface="Tex Gyre Bonum"/>
                <a:ea typeface="Tex Gyre Bonum"/>
                <a:cs typeface="Tex Gyre Bonum"/>
                <a:sym typeface="Tex Gyre Bonum"/>
              </a:rPr>
              <a:t>pre-departure</a:t>
            </a:r>
          </a:p>
          <a:p>
            <a:pPr marL="1399032" lvl="2" indent="-466344" algn="l">
              <a:lnSpc>
                <a:spcPts val="6285"/>
              </a:lnSpc>
              <a:buFont typeface="Arial"/>
              <a:buChar char="⚬"/>
            </a:pPr>
            <a:r>
              <a:rPr lang="en-US" sz="3240" spc="-110">
                <a:solidFill>
                  <a:srgbClr val="2B4135"/>
                </a:solidFill>
                <a:latin typeface="Tex Gyre Bonum"/>
                <a:ea typeface="Tex Gyre Bonum"/>
                <a:cs typeface="Tex Gyre Bonum"/>
                <a:sym typeface="Tex Gyre Bonum"/>
              </a:rPr>
              <a:t>during</a:t>
            </a:r>
          </a:p>
          <a:p>
            <a:pPr marL="1399032" lvl="2" indent="-466344" algn="l">
              <a:lnSpc>
                <a:spcPts val="6285"/>
              </a:lnSpc>
              <a:buFont typeface="Arial"/>
              <a:buChar char="⚬"/>
            </a:pPr>
            <a:r>
              <a:rPr lang="en-US" sz="3240" spc="-110">
                <a:solidFill>
                  <a:srgbClr val="2B4135"/>
                </a:solidFill>
                <a:latin typeface="Tex Gyre Bonum"/>
                <a:ea typeface="Tex Gyre Bonum"/>
                <a:cs typeface="Tex Gyre Bonum"/>
                <a:sym typeface="Tex Gyre Bonum"/>
              </a:rPr>
              <a:t>post-departure</a:t>
            </a:r>
          </a:p>
          <a:p>
            <a:pPr marL="699516" lvl="1" indent="-349758" algn="l">
              <a:lnSpc>
                <a:spcPts val="6285"/>
              </a:lnSpc>
              <a:buFont typeface="Arial"/>
              <a:buChar char="•"/>
            </a:pPr>
            <a:r>
              <a:rPr lang="en-US" sz="3240" spc="-110">
                <a:solidFill>
                  <a:srgbClr val="2B4135"/>
                </a:solidFill>
                <a:latin typeface="Tex Gyre Bonum"/>
                <a:ea typeface="Tex Gyre Bonum"/>
                <a:cs typeface="Tex Gyre Bonum"/>
                <a:sym typeface="Tex Gyre Bonum"/>
              </a:rPr>
              <a:t>NVivo used for coding and theme development</a:t>
            </a:r>
          </a:p>
        </p:txBody>
      </p:sp>
      <p:sp>
        <p:nvSpPr>
          <p:cNvPr id="10" name="TextBox 10"/>
          <p:cNvSpPr txBox="1"/>
          <p:nvPr/>
        </p:nvSpPr>
        <p:spPr>
          <a:xfrm>
            <a:off x="2696540" y="1416100"/>
            <a:ext cx="9199611" cy="156128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9343"/>
              </a:lnSpc>
            </a:pPr>
            <a:r>
              <a:rPr lang="en-US" sz="10155" b="1" spc="-446">
                <a:solidFill>
                  <a:srgbClr val="2B4135"/>
                </a:solidFill>
                <a:latin typeface="Agrandir Bold"/>
                <a:ea typeface="Agrandir Bold"/>
                <a:cs typeface="Agrandir Bold"/>
                <a:sym typeface="Agrandir Bold"/>
              </a:rPr>
              <a:t>Data Analysis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486</Words>
  <Application>Microsoft Macintosh PowerPoint</Application>
  <PresentationFormat>Custom</PresentationFormat>
  <Paragraphs>125</Paragraphs>
  <Slides>20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6" baseType="lpstr">
      <vt:lpstr>Arial</vt:lpstr>
      <vt:lpstr>Tex Gyre Bonum</vt:lpstr>
      <vt:lpstr>Agrandir Bold</vt:lpstr>
      <vt:lpstr>Tex Gyre Bonum Bold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Emma Leach Research Presentation</dc:title>
  <cp:lastModifiedBy>Emma Leach</cp:lastModifiedBy>
  <cp:revision>1</cp:revision>
  <dcterms:created xsi:type="dcterms:W3CDTF">2006-08-16T00:00:00Z</dcterms:created>
  <dcterms:modified xsi:type="dcterms:W3CDTF">2026-04-06T06:03:01Z</dcterms:modified>
  <dc:identifier>DAHFdFbHpRE</dc:identifier>
</cp:coreProperties>
</file>